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6" r:id="rId2"/>
  </p:sldMasterIdLst>
  <p:notesMasterIdLst>
    <p:notesMasterId r:id="rId13"/>
  </p:notesMasterIdLst>
  <p:sldIdLst>
    <p:sldId id="683" r:id="rId3"/>
    <p:sldId id="704" r:id="rId4"/>
    <p:sldId id="710" r:id="rId5"/>
    <p:sldId id="701" r:id="rId6"/>
    <p:sldId id="711" r:id="rId7"/>
    <p:sldId id="712" r:id="rId8"/>
    <p:sldId id="713" r:id="rId9"/>
    <p:sldId id="707" r:id="rId10"/>
    <p:sldId id="714" r:id="rId11"/>
    <p:sldId id="695" r:id="rId12"/>
  </p:sldIdLst>
  <p:sldSz cx="20104100" cy="11334750"/>
  <p:notesSz cx="9925050"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78" userDrawn="1">
          <p15:clr>
            <a:srgbClr val="A4A3A4"/>
          </p15:clr>
        </p15:guide>
        <p15:guide id="2" pos="12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kalatian Mary" initials="I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C6D9F1"/>
    <a:srgbClr val="E6E0EC"/>
    <a:srgbClr val="EBF1DE"/>
    <a:srgbClr val="F2DCDB"/>
    <a:srgbClr val="DCE6F2"/>
    <a:srgbClr val="CCC1DA"/>
    <a:srgbClr val="F6EBE3"/>
    <a:srgbClr val="DFDAC9"/>
    <a:srgbClr val="E3B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3414F-BBED-4EF4-84A4-B7ACE15DA68C}" v="20" dt="2022-03-16T13:57:41.51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29" autoAdjust="0"/>
  </p:normalViewPr>
  <p:slideViewPr>
    <p:cSldViewPr snapToGrid="0">
      <p:cViewPr varScale="1">
        <p:scale>
          <a:sx n="47" d="100"/>
          <a:sy n="47" d="100"/>
        </p:scale>
        <p:origin x="154" y="72"/>
      </p:cViewPr>
      <p:guideLst>
        <p:guide orient="horz" pos="4578"/>
        <p:guide pos="12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Iskalatian" userId="091d7152-486f-453f-a96a-103c36539311" providerId="ADAL" clId="{BF53414F-BBED-4EF4-84A4-B7ACE15DA68C}"/>
    <pc:docChg chg="custSel delSld modSld">
      <pc:chgData name="Mary Iskalatian" userId="091d7152-486f-453f-a96a-103c36539311" providerId="ADAL" clId="{BF53414F-BBED-4EF4-84A4-B7ACE15DA68C}" dt="2022-03-16T13:58:00.551" v="47" actId="14100"/>
      <pc:docMkLst>
        <pc:docMk/>
      </pc:docMkLst>
      <pc:sldChg chg="del">
        <pc:chgData name="Mary Iskalatian" userId="091d7152-486f-453f-a96a-103c36539311" providerId="ADAL" clId="{BF53414F-BBED-4EF4-84A4-B7ACE15DA68C}" dt="2022-03-16T13:55:09.648" v="0" actId="47"/>
        <pc:sldMkLst>
          <pc:docMk/>
          <pc:sldMk cId="811090650" sldId="668"/>
        </pc:sldMkLst>
      </pc:sldChg>
      <pc:sldChg chg="addSp delSp modSp mod">
        <pc:chgData name="Mary Iskalatian" userId="091d7152-486f-453f-a96a-103c36539311" providerId="ADAL" clId="{BF53414F-BBED-4EF4-84A4-B7ACE15DA68C}" dt="2022-03-16T13:58:00.551" v="47" actId="14100"/>
        <pc:sldMkLst>
          <pc:docMk/>
          <pc:sldMk cId="1757278810" sldId="701"/>
        </pc:sldMkLst>
        <pc:graphicFrameChg chg="del">
          <ac:chgData name="Mary Iskalatian" userId="091d7152-486f-453f-a96a-103c36539311" providerId="ADAL" clId="{BF53414F-BBED-4EF4-84A4-B7ACE15DA68C}" dt="2022-03-16T13:55:52.020" v="1" actId="478"/>
          <ac:graphicFrameMkLst>
            <pc:docMk/>
            <pc:sldMk cId="1757278810" sldId="701"/>
            <ac:graphicFrameMk id="7" creationId="{F64B2CE8-DDB8-44F1-A508-C20C45F9224C}"/>
          </ac:graphicFrameMkLst>
        </pc:graphicFrameChg>
        <pc:graphicFrameChg chg="del">
          <ac:chgData name="Mary Iskalatian" userId="091d7152-486f-453f-a96a-103c36539311" providerId="ADAL" clId="{BF53414F-BBED-4EF4-84A4-B7ACE15DA68C}" dt="2022-03-16T13:55:57.859" v="5" actId="478"/>
          <ac:graphicFrameMkLst>
            <pc:docMk/>
            <pc:sldMk cId="1757278810" sldId="701"/>
            <ac:graphicFrameMk id="8" creationId="{C1BCEA42-0409-4A42-B2F3-0C7D75C41210}"/>
          </ac:graphicFrameMkLst>
        </pc:graphicFrameChg>
        <pc:graphicFrameChg chg="del">
          <ac:chgData name="Mary Iskalatian" userId="091d7152-486f-453f-a96a-103c36539311" providerId="ADAL" clId="{BF53414F-BBED-4EF4-84A4-B7ACE15DA68C}" dt="2022-03-16T13:56:14.316" v="9" actId="478"/>
          <ac:graphicFrameMkLst>
            <pc:docMk/>
            <pc:sldMk cId="1757278810" sldId="701"/>
            <ac:graphicFrameMk id="9" creationId="{5F1C40DE-D102-4A15-B82B-A51E7D8D929E}"/>
          </ac:graphicFrameMkLst>
        </pc:graphicFrameChg>
        <pc:graphicFrameChg chg="del">
          <ac:chgData name="Mary Iskalatian" userId="091d7152-486f-453f-a96a-103c36539311" providerId="ADAL" clId="{BF53414F-BBED-4EF4-84A4-B7ACE15DA68C}" dt="2022-03-16T13:56:26.359" v="13" actId="478"/>
          <ac:graphicFrameMkLst>
            <pc:docMk/>
            <pc:sldMk cId="1757278810" sldId="701"/>
            <ac:graphicFrameMk id="10" creationId="{1F0CB369-C4E7-4847-BDB7-6152C4D58FA4}"/>
          </ac:graphicFrameMkLst>
        </pc:graphicFrameChg>
        <pc:graphicFrameChg chg="add mod">
          <ac:chgData name="Mary Iskalatian" userId="091d7152-486f-453f-a96a-103c36539311" providerId="ADAL" clId="{BF53414F-BBED-4EF4-84A4-B7ACE15DA68C}" dt="2022-03-16T13:57:53.423" v="45" actId="14100"/>
          <ac:graphicFrameMkLst>
            <pc:docMk/>
            <pc:sldMk cId="1757278810" sldId="701"/>
            <ac:graphicFrameMk id="11" creationId="{73B86795-C497-404C-84AD-03B6506594DE}"/>
          </ac:graphicFrameMkLst>
        </pc:graphicFrameChg>
        <pc:graphicFrameChg chg="add mod">
          <ac:chgData name="Mary Iskalatian" userId="091d7152-486f-453f-a96a-103c36539311" providerId="ADAL" clId="{BF53414F-BBED-4EF4-84A4-B7ACE15DA68C}" dt="2022-03-16T13:57:56.383" v="46" actId="14100"/>
          <ac:graphicFrameMkLst>
            <pc:docMk/>
            <pc:sldMk cId="1757278810" sldId="701"/>
            <ac:graphicFrameMk id="12" creationId="{156F3011-21AF-466A-825A-C05106556F5E}"/>
          </ac:graphicFrameMkLst>
        </pc:graphicFrameChg>
        <pc:graphicFrameChg chg="add mod">
          <ac:chgData name="Mary Iskalatian" userId="091d7152-486f-453f-a96a-103c36539311" providerId="ADAL" clId="{BF53414F-BBED-4EF4-84A4-B7ACE15DA68C}" dt="2022-03-16T13:58:00.551" v="47" actId="14100"/>
          <ac:graphicFrameMkLst>
            <pc:docMk/>
            <pc:sldMk cId="1757278810" sldId="701"/>
            <ac:graphicFrameMk id="13" creationId="{50FE9F52-9172-4751-99B7-8E1541567DB8}"/>
          </ac:graphicFrameMkLst>
        </pc:graphicFrameChg>
        <pc:graphicFrameChg chg="add mod">
          <ac:chgData name="Mary Iskalatian" userId="091d7152-486f-453f-a96a-103c36539311" providerId="ADAL" clId="{BF53414F-BBED-4EF4-84A4-B7ACE15DA68C}" dt="2022-03-16T13:57:40.111" v="43" actId="108"/>
          <ac:graphicFrameMkLst>
            <pc:docMk/>
            <pc:sldMk cId="1757278810" sldId="701"/>
            <ac:graphicFrameMk id="14" creationId="{D0555C88-BD08-421A-9FA2-D14BF610D8A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apoutsanis1-my.sharepoint.com/personal/m_iskalatian_papoutsanis_gr/Documents/pap/Investor%20Relations/PRESENTATIONS/data%20bank%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apoutsanis1-my.sharepoint.com/personal/m_iskalatian_papoutsanis_gr/Documents/pap/Investor%20Relations/PRESENTATIONS/data%20bank%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apoutsanis1-my.sharepoint.com/personal/m_iskalatian_papoutsanis_gr/Documents/pap/Investor%20Relations/PRESENTATIONS/data%20bank%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apoutsanis1-my.sharepoint.com/personal/m_iskalatian_papoutsanis_gr/Documents/pap/Investor%20Relations/PRESENTATIONS/data%20bank%20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solidFill>
                  <a:srgbClr val="00B050"/>
                </a:solidFill>
              </a:rPr>
              <a:t>Branded</a:t>
            </a:r>
            <a:endParaRPr lang="en-US" b="1" dirty="0">
              <a:solidFill>
                <a:srgbClr val="00B05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barChart>
        <c:barDir val="col"/>
        <c:grouping val="clustered"/>
        <c:varyColors val="0"/>
        <c:ser>
          <c:idx val="0"/>
          <c:order val="0"/>
          <c:tx>
            <c:strRef>
              <c:f>'sls YTD'!$B$28</c:f>
              <c:strCache>
                <c:ptCount val="1"/>
                <c:pt idx="0">
                  <c:v>Branded Sales</c:v>
                </c:pt>
              </c:strCache>
            </c:strRef>
          </c:tx>
          <c:spPr>
            <a:solidFill>
              <a:schemeClr val="accent1"/>
            </a:solidFill>
            <a:ln>
              <a:noFill/>
            </a:ln>
            <a:effectLst/>
          </c:spPr>
          <c:invertIfNegative val="0"/>
          <c:cat>
            <c:numRef>
              <c:f>('sls YTD'!$G$27:$K$27,'sls YTD'!$L$27)</c:f>
              <c:numCache>
                <c:formatCode>General</c:formatCode>
                <c:ptCount val="6"/>
                <c:pt idx="0">
                  <c:v>2016</c:v>
                </c:pt>
                <c:pt idx="1">
                  <c:v>2017</c:v>
                </c:pt>
                <c:pt idx="2">
                  <c:v>2018</c:v>
                </c:pt>
                <c:pt idx="3">
                  <c:v>2019</c:v>
                </c:pt>
                <c:pt idx="4">
                  <c:v>2020</c:v>
                </c:pt>
                <c:pt idx="5">
                  <c:v>2021</c:v>
                </c:pt>
              </c:numCache>
            </c:numRef>
          </c:cat>
          <c:val>
            <c:numRef>
              <c:f>('sls YTD'!$G$28:$K$28,'sls YTD'!$L$28)</c:f>
              <c:numCache>
                <c:formatCode>#,##0</c:formatCode>
                <c:ptCount val="6"/>
                <c:pt idx="0">
                  <c:v>4905</c:v>
                </c:pt>
                <c:pt idx="1">
                  <c:v>5153</c:v>
                </c:pt>
                <c:pt idx="2">
                  <c:v>5662</c:v>
                </c:pt>
                <c:pt idx="3">
                  <c:v>5537</c:v>
                </c:pt>
                <c:pt idx="4">
                  <c:v>10400</c:v>
                </c:pt>
                <c:pt idx="5">
                  <c:v>11601</c:v>
                </c:pt>
              </c:numCache>
            </c:numRef>
          </c:val>
          <c:extLst>
            <c:ext xmlns:c16="http://schemas.microsoft.com/office/drawing/2014/chart" uri="{C3380CC4-5D6E-409C-BE32-E72D297353CC}">
              <c16:uniqueId val="{00000000-0FE1-4080-ABC8-BFE14EEC9C76}"/>
            </c:ext>
          </c:extLst>
        </c:ser>
        <c:dLbls>
          <c:showLegendKey val="0"/>
          <c:showVal val="0"/>
          <c:showCatName val="0"/>
          <c:showSerName val="0"/>
          <c:showPercent val="0"/>
          <c:showBubbleSize val="0"/>
        </c:dLbls>
        <c:gapWidth val="219"/>
        <c:overlap val="-27"/>
        <c:axId val="76855488"/>
        <c:axId val="76854656"/>
      </c:barChart>
      <c:lineChart>
        <c:grouping val="standard"/>
        <c:varyColors val="0"/>
        <c:ser>
          <c:idx val="1"/>
          <c:order val="1"/>
          <c:tx>
            <c:strRef>
              <c:f>'sls YTD'!$B$29</c:f>
              <c:strCache>
                <c:ptCount val="1"/>
                <c:pt idx="0">
                  <c:v>Growth</c:v>
                </c:pt>
              </c:strCache>
            </c:strRef>
          </c:tx>
          <c:spPr>
            <a:ln w="28575" cap="rnd">
              <a:solidFill>
                <a:schemeClr val="tx2">
                  <a:lumMod val="40000"/>
                  <a:lumOff val="60000"/>
                </a:schemeClr>
              </a:solidFill>
              <a:round/>
            </a:ln>
            <a:effectLst/>
          </c:spPr>
          <c:marker>
            <c:symbol val="none"/>
          </c:marker>
          <c:cat>
            <c:numRef>
              <c:f>('sls YTD'!$G$27:$K$27,'sls YTD'!$L$27)</c:f>
              <c:numCache>
                <c:formatCode>General</c:formatCode>
                <c:ptCount val="6"/>
                <c:pt idx="0">
                  <c:v>2016</c:v>
                </c:pt>
                <c:pt idx="1">
                  <c:v>2017</c:v>
                </c:pt>
                <c:pt idx="2">
                  <c:v>2018</c:v>
                </c:pt>
                <c:pt idx="3">
                  <c:v>2019</c:v>
                </c:pt>
                <c:pt idx="4">
                  <c:v>2020</c:v>
                </c:pt>
                <c:pt idx="5">
                  <c:v>2021</c:v>
                </c:pt>
              </c:numCache>
            </c:numRef>
          </c:cat>
          <c:val>
            <c:numRef>
              <c:f>('sls YTD'!$G$29:$K$29,'sls YTD'!$L$29)</c:f>
              <c:numCache>
                <c:formatCode>0%</c:formatCode>
                <c:ptCount val="6"/>
                <c:pt idx="0">
                  <c:v>0.27601456815816849</c:v>
                </c:pt>
                <c:pt idx="1">
                  <c:v>5.0560652395514882E-2</c:v>
                </c:pt>
                <c:pt idx="2">
                  <c:v>9.8777411216766975E-2</c:v>
                </c:pt>
                <c:pt idx="3">
                  <c:v>-2.2077004592017002E-2</c:v>
                </c:pt>
                <c:pt idx="4">
                  <c:v>0.87827343326711205</c:v>
                </c:pt>
                <c:pt idx="5">
                  <c:v>0.11548076923076933</c:v>
                </c:pt>
              </c:numCache>
            </c:numRef>
          </c:val>
          <c:smooth val="0"/>
          <c:extLst>
            <c:ext xmlns:c16="http://schemas.microsoft.com/office/drawing/2014/chart" uri="{C3380CC4-5D6E-409C-BE32-E72D297353CC}">
              <c16:uniqueId val="{00000001-0FE1-4080-ABC8-BFE14EEC9C76}"/>
            </c:ext>
          </c:extLst>
        </c:ser>
        <c:dLbls>
          <c:showLegendKey val="0"/>
          <c:showVal val="0"/>
          <c:showCatName val="0"/>
          <c:showSerName val="0"/>
          <c:showPercent val="0"/>
          <c:showBubbleSize val="0"/>
        </c:dLbls>
        <c:marker val="1"/>
        <c:smooth val="0"/>
        <c:axId val="76855904"/>
        <c:axId val="76853408"/>
      </c:lineChart>
      <c:catAx>
        <c:axId val="7685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76854656"/>
        <c:crosses val="autoZero"/>
        <c:auto val="1"/>
        <c:lblAlgn val="ctr"/>
        <c:lblOffset val="100"/>
        <c:noMultiLvlLbl val="0"/>
      </c:catAx>
      <c:valAx>
        <c:axId val="76854656"/>
        <c:scaling>
          <c:orientation val="minMax"/>
          <c:max val="27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6855488"/>
        <c:crosses val="autoZero"/>
        <c:crossBetween val="between"/>
      </c:valAx>
      <c:valAx>
        <c:axId val="7685340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6855904"/>
        <c:crosses val="max"/>
        <c:crossBetween val="between"/>
      </c:valAx>
      <c:catAx>
        <c:axId val="76855904"/>
        <c:scaling>
          <c:orientation val="minMax"/>
        </c:scaling>
        <c:delete val="1"/>
        <c:axPos val="b"/>
        <c:numFmt formatCode="General" sourceLinked="1"/>
        <c:majorTickMark val="none"/>
        <c:minorTickMark val="none"/>
        <c:tickLblPos val="nextTo"/>
        <c:crossAx val="768534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r>
              <a:rPr lang="en-US" sz="2800" b="1" i="0" u="none" strike="noStrike" kern="1200" spc="0" baseline="0" dirty="0">
                <a:solidFill>
                  <a:srgbClr val="00B050"/>
                </a:solidFill>
                <a:latin typeface="+mn-lt"/>
                <a:ea typeface="+mn-ea"/>
                <a:cs typeface="+mn-cs"/>
              </a:rPr>
              <a:t>HOTEL</a:t>
            </a:r>
          </a:p>
        </c:rich>
      </c:tx>
      <c:overlay val="0"/>
      <c:spPr>
        <a:noFill/>
        <a:ln>
          <a:noFill/>
        </a:ln>
        <a:effectLst/>
      </c:spPr>
      <c:txPr>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endParaRPr lang="el-GR"/>
        </a:p>
      </c:txPr>
    </c:title>
    <c:autoTitleDeleted val="0"/>
    <c:plotArea>
      <c:layout/>
      <c:barChart>
        <c:barDir val="col"/>
        <c:grouping val="clustered"/>
        <c:varyColors val="0"/>
        <c:ser>
          <c:idx val="0"/>
          <c:order val="0"/>
          <c:tx>
            <c:strRef>
              <c:f>'sls YTD'!$B$30</c:f>
              <c:strCache>
                <c:ptCount val="1"/>
                <c:pt idx="0">
                  <c:v>Hotel Sales </c:v>
                </c:pt>
              </c:strCache>
            </c:strRef>
          </c:tx>
          <c:spPr>
            <a:solidFill>
              <a:schemeClr val="accent1"/>
            </a:solidFill>
            <a:ln>
              <a:noFill/>
            </a:ln>
            <a:effectLst/>
          </c:spPr>
          <c:invertIfNegative val="0"/>
          <c:cat>
            <c:numRef>
              <c:f>('sls YTD'!$G$27:$K$27,'sls YTD'!$L$27)</c:f>
              <c:numCache>
                <c:formatCode>General</c:formatCode>
                <c:ptCount val="6"/>
                <c:pt idx="0">
                  <c:v>2016</c:v>
                </c:pt>
                <c:pt idx="1">
                  <c:v>2017</c:v>
                </c:pt>
                <c:pt idx="2">
                  <c:v>2018</c:v>
                </c:pt>
                <c:pt idx="3">
                  <c:v>2019</c:v>
                </c:pt>
                <c:pt idx="4">
                  <c:v>2020</c:v>
                </c:pt>
                <c:pt idx="5">
                  <c:v>2021</c:v>
                </c:pt>
              </c:numCache>
            </c:numRef>
          </c:cat>
          <c:val>
            <c:numRef>
              <c:f>('sls YTD'!$G$30:$K$30,'sls YTD'!$L$30)</c:f>
              <c:numCache>
                <c:formatCode>#,##0</c:formatCode>
                <c:ptCount val="6"/>
                <c:pt idx="0">
                  <c:v>6917</c:v>
                </c:pt>
                <c:pt idx="1">
                  <c:v>7097</c:v>
                </c:pt>
                <c:pt idx="2">
                  <c:v>8026</c:v>
                </c:pt>
                <c:pt idx="3">
                  <c:v>9110</c:v>
                </c:pt>
                <c:pt idx="4">
                  <c:v>3068</c:v>
                </c:pt>
                <c:pt idx="5">
                  <c:v>6938</c:v>
                </c:pt>
              </c:numCache>
            </c:numRef>
          </c:val>
          <c:extLst>
            <c:ext xmlns:c16="http://schemas.microsoft.com/office/drawing/2014/chart" uri="{C3380CC4-5D6E-409C-BE32-E72D297353CC}">
              <c16:uniqueId val="{00000000-48DF-45D3-9BB1-7D221DDD734F}"/>
            </c:ext>
          </c:extLst>
        </c:ser>
        <c:dLbls>
          <c:showLegendKey val="0"/>
          <c:showVal val="0"/>
          <c:showCatName val="0"/>
          <c:showSerName val="0"/>
          <c:showPercent val="0"/>
          <c:showBubbleSize val="0"/>
        </c:dLbls>
        <c:gapWidth val="219"/>
        <c:overlap val="-27"/>
        <c:axId val="1740745295"/>
        <c:axId val="1740734479"/>
      </c:barChart>
      <c:lineChart>
        <c:grouping val="standard"/>
        <c:varyColors val="0"/>
        <c:ser>
          <c:idx val="1"/>
          <c:order val="1"/>
          <c:tx>
            <c:strRef>
              <c:f>'sls YTD'!$B$31</c:f>
              <c:strCache>
                <c:ptCount val="1"/>
                <c:pt idx="0">
                  <c:v>Growth</c:v>
                </c:pt>
              </c:strCache>
            </c:strRef>
          </c:tx>
          <c:spPr>
            <a:ln w="28575"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symbol val="none"/>
          </c:marker>
          <c:cat>
            <c:numRef>
              <c:f>('sls YTD'!$G$27:$K$27,'sls YTD'!$L$27)</c:f>
              <c:numCache>
                <c:formatCode>General</c:formatCode>
                <c:ptCount val="6"/>
                <c:pt idx="0">
                  <c:v>2016</c:v>
                </c:pt>
                <c:pt idx="1">
                  <c:v>2017</c:v>
                </c:pt>
                <c:pt idx="2">
                  <c:v>2018</c:v>
                </c:pt>
                <c:pt idx="3">
                  <c:v>2019</c:v>
                </c:pt>
                <c:pt idx="4">
                  <c:v>2020</c:v>
                </c:pt>
                <c:pt idx="5">
                  <c:v>2021</c:v>
                </c:pt>
              </c:numCache>
            </c:numRef>
          </c:cat>
          <c:val>
            <c:numRef>
              <c:f>('sls YTD'!$G$31:$K$31,'sls YTD'!$L$31)</c:f>
              <c:numCache>
                <c:formatCode>0%</c:formatCode>
                <c:ptCount val="6"/>
                <c:pt idx="0">
                  <c:v>0.48560996563573888</c:v>
                </c:pt>
                <c:pt idx="1">
                  <c:v>2.6022842272661606E-2</c:v>
                </c:pt>
                <c:pt idx="2">
                  <c:v>0.13090038044244046</c:v>
                </c:pt>
                <c:pt idx="3">
                  <c:v>0.13506105158235737</c:v>
                </c:pt>
                <c:pt idx="4">
                  <c:v>-0.66322722283205271</c:v>
                </c:pt>
                <c:pt idx="5">
                  <c:v>1.2614080834419816</c:v>
                </c:pt>
              </c:numCache>
            </c:numRef>
          </c:val>
          <c:smooth val="0"/>
          <c:extLst>
            <c:ext xmlns:c16="http://schemas.microsoft.com/office/drawing/2014/chart" uri="{C3380CC4-5D6E-409C-BE32-E72D297353CC}">
              <c16:uniqueId val="{00000001-48DF-45D3-9BB1-7D221DDD734F}"/>
            </c:ext>
          </c:extLst>
        </c:ser>
        <c:dLbls>
          <c:showLegendKey val="0"/>
          <c:showVal val="0"/>
          <c:showCatName val="0"/>
          <c:showSerName val="0"/>
          <c:showPercent val="0"/>
          <c:showBubbleSize val="0"/>
        </c:dLbls>
        <c:marker val="1"/>
        <c:smooth val="0"/>
        <c:axId val="1740745711"/>
        <c:axId val="1740733647"/>
      </c:lineChart>
      <c:catAx>
        <c:axId val="174074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1740734479"/>
        <c:crosses val="autoZero"/>
        <c:auto val="1"/>
        <c:lblAlgn val="ctr"/>
        <c:lblOffset val="100"/>
        <c:noMultiLvlLbl val="0"/>
      </c:catAx>
      <c:valAx>
        <c:axId val="1740734479"/>
        <c:scaling>
          <c:orientation val="minMax"/>
          <c:max val="27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740745295"/>
        <c:crosses val="autoZero"/>
        <c:crossBetween val="between"/>
      </c:valAx>
      <c:valAx>
        <c:axId val="1740733647"/>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740745711"/>
        <c:crosses val="max"/>
        <c:crossBetween val="between"/>
      </c:valAx>
      <c:catAx>
        <c:axId val="1740745711"/>
        <c:scaling>
          <c:orientation val="minMax"/>
        </c:scaling>
        <c:delete val="1"/>
        <c:axPos val="b"/>
        <c:numFmt formatCode="General" sourceLinked="1"/>
        <c:majorTickMark val="none"/>
        <c:minorTickMark val="none"/>
        <c:tickLblPos val="nextTo"/>
        <c:crossAx val="17407336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r>
              <a:rPr lang="en-US" sz="2800" b="1" i="0" u="none" strike="noStrike" kern="1200" spc="0" baseline="0">
                <a:solidFill>
                  <a:srgbClr val="00B050"/>
                </a:solidFill>
                <a:latin typeface="+mn-lt"/>
                <a:ea typeface="+mn-ea"/>
                <a:cs typeface="+mn-cs"/>
              </a:rPr>
              <a:t>3rd Party</a:t>
            </a:r>
          </a:p>
        </c:rich>
      </c:tx>
      <c:overlay val="0"/>
      <c:spPr>
        <a:noFill/>
        <a:ln>
          <a:noFill/>
        </a:ln>
        <a:effectLst/>
      </c:spPr>
      <c:txPr>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endParaRPr lang="el-GR"/>
        </a:p>
      </c:txPr>
    </c:title>
    <c:autoTitleDeleted val="0"/>
    <c:plotArea>
      <c:layout>
        <c:manualLayout>
          <c:layoutTarget val="inner"/>
          <c:xMode val="edge"/>
          <c:yMode val="edge"/>
          <c:x val="0.11088648293963255"/>
          <c:y val="0.17171296296296296"/>
          <c:w val="0.79199081364829393"/>
          <c:h val="0.71775408282298037"/>
        </c:manualLayout>
      </c:layout>
      <c:barChart>
        <c:barDir val="col"/>
        <c:grouping val="clustered"/>
        <c:varyColors val="0"/>
        <c:ser>
          <c:idx val="0"/>
          <c:order val="0"/>
          <c:tx>
            <c:strRef>
              <c:f>'sls YTD'!$B$32</c:f>
              <c:strCache>
                <c:ptCount val="1"/>
                <c:pt idx="0">
                  <c:v>3rd party Sales</c:v>
                </c:pt>
              </c:strCache>
            </c:strRef>
          </c:tx>
          <c:spPr>
            <a:solidFill>
              <a:schemeClr val="accent1"/>
            </a:solidFill>
            <a:ln>
              <a:noFill/>
            </a:ln>
            <a:effectLst/>
          </c:spPr>
          <c:invertIfNegative val="0"/>
          <c:cat>
            <c:numRef>
              <c:f>('sls YTD'!$G$27:$K$27,'sls YTD'!$L$27)</c:f>
              <c:numCache>
                <c:formatCode>General</c:formatCode>
                <c:ptCount val="6"/>
                <c:pt idx="0">
                  <c:v>2016</c:v>
                </c:pt>
                <c:pt idx="1">
                  <c:v>2017</c:v>
                </c:pt>
                <c:pt idx="2">
                  <c:v>2018</c:v>
                </c:pt>
                <c:pt idx="3">
                  <c:v>2019</c:v>
                </c:pt>
                <c:pt idx="4">
                  <c:v>2020</c:v>
                </c:pt>
                <c:pt idx="5">
                  <c:v>2021</c:v>
                </c:pt>
              </c:numCache>
            </c:numRef>
          </c:cat>
          <c:val>
            <c:numRef>
              <c:f>('sls YTD'!$G$32:$K$32,'sls YTD'!$L$32)</c:f>
              <c:numCache>
                <c:formatCode>#,##0</c:formatCode>
                <c:ptCount val="6"/>
                <c:pt idx="0">
                  <c:v>5262</c:v>
                </c:pt>
                <c:pt idx="1">
                  <c:v>6069</c:v>
                </c:pt>
                <c:pt idx="2">
                  <c:v>6869</c:v>
                </c:pt>
                <c:pt idx="3">
                  <c:v>11742</c:v>
                </c:pt>
                <c:pt idx="4">
                  <c:v>21560</c:v>
                </c:pt>
                <c:pt idx="5">
                  <c:v>26831</c:v>
                </c:pt>
              </c:numCache>
            </c:numRef>
          </c:val>
          <c:extLst>
            <c:ext xmlns:c16="http://schemas.microsoft.com/office/drawing/2014/chart" uri="{C3380CC4-5D6E-409C-BE32-E72D297353CC}">
              <c16:uniqueId val="{00000000-C48E-4A55-885E-05954CACE815}"/>
            </c:ext>
          </c:extLst>
        </c:ser>
        <c:dLbls>
          <c:showLegendKey val="0"/>
          <c:showVal val="0"/>
          <c:showCatName val="0"/>
          <c:showSerName val="0"/>
          <c:showPercent val="0"/>
          <c:showBubbleSize val="0"/>
        </c:dLbls>
        <c:gapWidth val="219"/>
        <c:overlap val="-27"/>
        <c:axId val="21787216"/>
        <c:axId val="21785968"/>
      </c:barChart>
      <c:lineChart>
        <c:grouping val="standard"/>
        <c:varyColors val="0"/>
        <c:ser>
          <c:idx val="1"/>
          <c:order val="1"/>
          <c:tx>
            <c:strRef>
              <c:f>'sls YTD'!$B$33</c:f>
              <c:strCache>
                <c:ptCount val="1"/>
                <c:pt idx="0">
                  <c:v>Growth</c:v>
                </c:pt>
              </c:strCache>
            </c:strRef>
          </c:tx>
          <c:spPr>
            <a:ln w="28575" cap="rnd">
              <a:solidFill>
                <a:schemeClr val="tx2">
                  <a:lumMod val="40000"/>
                  <a:lumOff val="60000"/>
                </a:schemeClr>
              </a:solidFill>
              <a:round/>
            </a:ln>
            <a:effectLst/>
          </c:spPr>
          <c:marker>
            <c:symbol val="none"/>
          </c:marker>
          <c:cat>
            <c:numRef>
              <c:f>('sls YTD'!$G$27:$K$27,'sls YTD'!$L$27)</c:f>
              <c:numCache>
                <c:formatCode>General</c:formatCode>
                <c:ptCount val="6"/>
                <c:pt idx="0">
                  <c:v>2016</c:v>
                </c:pt>
                <c:pt idx="1">
                  <c:v>2017</c:v>
                </c:pt>
                <c:pt idx="2">
                  <c:v>2018</c:v>
                </c:pt>
                <c:pt idx="3">
                  <c:v>2019</c:v>
                </c:pt>
                <c:pt idx="4">
                  <c:v>2020</c:v>
                </c:pt>
                <c:pt idx="5">
                  <c:v>2021</c:v>
                </c:pt>
              </c:numCache>
            </c:numRef>
          </c:cat>
          <c:val>
            <c:numRef>
              <c:f>('sls YTD'!$G$33:$K$33,'sls YTD'!$L$33)</c:f>
              <c:numCache>
                <c:formatCode>0%</c:formatCode>
                <c:ptCount val="6"/>
                <c:pt idx="0">
                  <c:v>-0.16845764854614409</c:v>
                </c:pt>
                <c:pt idx="1">
                  <c:v>0.15336374002280495</c:v>
                </c:pt>
                <c:pt idx="2">
                  <c:v>0.13181743285549508</c:v>
                </c:pt>
                <c:pt idx="3">
                  <c:v>0.70941912942204111</c:v>
                </c:pt>
                <c:pt idx="4">
                  <c:v>0.83614375745188219</c:v>
                </c:pt>
                <c:pt idx="5">
                  <c:v>0.24448051948051952</c:v>
                </c:pt>
              </c:numCache>
            </c:numRef>
          </c:val>
          <c:smooth val="0"/>
          <c:extLst>
            <c:ext xmlns:c16="http://schemas.microsoft.com/office/drawing/2014/chart" uri="{C3380CC4-5D6E-409C-BE32-E72D297353CC}">
              <c16:uniqueId val="{00000001-C48E-4A55-885E-05954CACE815}"/>
            </c:ext>
          </c:extLst>
        </c:ser>
        <c:dLbls>
          <c:showLegendKey val="0"/>
          <c:showVal val="0"/>
          <c:showCatName val="0"/>
          <c:showSerName val="0"/>
          <c:showPercent val="0"/>
          <c:showBubbleSize val="0"/>
        </c:dLbls>
        <c:marker val="1"/>
        <c:smooth val="0"/>
        <c:axId val="21788880"/>
        <c:axId val="21789712"/>
      </c:lineChart>
      <c:catAx>
        <c:axId val="2178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21785968"/>
        <c:crosses val="autoZero"/>
        <c:auto val="1"/>
        <c:lblAlgn val="ctr"/>
        <c:lblOffset val="100"/>
        <c:noMultiLvlLbl val="0"/>
      </c:catAx>
      <c:valAx>
        <c:axId val="21785968"/>
        <c:scaling>
          <c:orientation val="minMax"/>
          <c:max val="27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787216"/>
        <c:crosses val="autoZero"/>
        <c:crossBetween val="between"/>
      </c:valAx>
      <c:valAx>
        <c:axId val="2178971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788880"/>
        <c:crosses val="max"/>
        <c:crossBetween val="between"/>
      </c:valAx>
      <c:catAx>
        <c:axId val="21788880"/>
        <c:scaling>
          <c:orientation val="minMax"/>
        </c:scaling>
        <c:delete val="1"/>
        <c:axPos val="b"/>
        <c:numFmt formatCode="General" sourceLinked="1"/>
        <c:majorTickMark val="none"/>
        <c:minorTickMark val="none"/>
        <c:tickLblPos val="nextTo"/>
        <c:crossAx val="217897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r>
              <a:rPr lang="en-US" sz="2800" b="1" i="0" u="none" strike="noStrike" kern="1200" spc="0" baseline="0">
                <a:solidFill>
                  <a:srgbClr val="00B050"/>
                </a:solidFill>
                <a:latin typeface="+mn-lt"/>
                <a:ea typeface="+mn-ea"/>
                <a:cs typeface="+mn-cs"/>
              </a:rPr>
              <a:t>Soap Bases</a:t>
            </a:r>
          </a:p>
        </c:rich>
      </c:tx>
      <c:overlay val="0"/>
      <c:spPr>
        <a:noFill/>
        <a:ln>
          <a:noFill/>
        </a:ln>
        <a:effectLst/>
      </c:spPr>
      <c:txPr>
        <a:bodyPr rot="0" spcFirstLastPara="1" vertOverflow="ellipsis" vert="horz" wrap="square" anchor="ctr" anchorCtr="1"/>
        <a:lstStyle/>
        <a:p>
          <a:pPr>
            <a:defRPr lang="en-US" sz="2800" b="1" i="0" u="none" strike="noStrike" kern="1200" spc="0" baseline="0">
              <a:solidFill>
                <a:srgbClr val="00B050"/>
              </a:solidFill>
              <a:latin typeface="+mn-lt"/>
              <a:ea typeface="+mn-ea"/>
              <a:cs typeface="+mn-cs"/>
            </a:defRPr>
          </a:pPr>
          <a:endParaRPr lang="el-GR"/>
        </a:p>
      </c:txPr>
    </c:title>
    <c:autoTitleDeleted val="0"/>
    <c:plotArea>
      <c:layout/>
      <c:barChart>
        <c:barDir val="col"/>
        <c:grouping val="clustered"/>
        <c:varyColors val="0"/>
        <c:ser>
          <c:idx val="0"/>
          <c:order val="0"/>
          <c:tx>
            <c:strRef>
              <c:f>'sls YTD'!$B$34</c:f>
              <c:strCache>
                <c:ptCount val="1"/>
                <c:pt idx="0">
                  <c:v>Soap Bases Sales</c:v>
                </c:pt>
              </c:strCache>
            </c:strRef>
          </c:tx>
          <c:spPr>
            <a:solidFill>
              <a:schemeClr val="accent1"/>
            </a:solidFill>
            <a:ln>
              <a:noFill/>
            </a:ln>
            <a:effectLst/>
          </c:spPr>
          <c:invertIfNegative val="0"/>
          <c:cat>
            <c:numRef>
              <c:f>('sls YTD'!$G$27:$K$27,'sls YTD'!$L$27)</c:f>
              <c:numCache>
                <c:formatCode>General</c:formatCode>
                <c:ptCount val="6"/>
                <c:pt idx="0">
                  <c:v>2016</c:v>
                </c:pt>
                <c:pt idx="1">
                  <c:v>2017</c:v>
                </c:pt>
                <c:pt idx="2">
                  <c:v>2018</c:v>
                </c:pt>
                <c:pt idx="3">
                  <c:v>2019</c:v>
                </c:pt>
                <c:pt idx="4">
                  <c:v>2020</c:v>
                </c:pt>
                <c:pt idx="5">
                  <c:v>2021</c:v>
                </c:pt>
              </c:numCache>
            </c:numRef>
          </c:cat>
          <c:val>
            <c:numRef>
              <c:f>('sls YTD'!$G$34:$K$34,'sls YTD'!$L$34)</c:f>
              <c:numCache>
                <c:formatCode>#,##0</c:formatCode>
                <c:ptCount val="6"/>
                <c:pt idx="0">
                  <c:v>948</c:v>
                </c:pt>
                <c:pt idx="1">
                  <c:v>2456</c:v>
                </c:pt>
                <c:pt idx="2">
                  <c:v>3683</c:v>
                </c:pt>
                <c:pt idx="3">
                  <c:v>4278</c:v>
                </c:pt>
                <c:pt idx="4">
                  <c:v>5814</c:v>
                </c:pt>
                <c:pt idx="5">
                  <c:v>9399</c:v>
                </c:pt>
              </c:numCache>
            </c:numRef>
          </c:val>
          <c:extLst>
            <c:ext xmlns:c16="http://schemas.microsoft.com/office/drawing/2014/chart" uri="{C3380CC4-5D6E-409C-BE32-E72D297353CC}">
              <c16:uniqueId val="{00000000-F1A8-4E35-8A39-309EFA25A53C}"/>
            </c:ext>
          </c:extLst>
        </c:ser>
        <c:dLbls>
          <c:showLegendKey val="0"/>
          <c:showVal val="0"/>
          <c:showCatName val="0"/>
          <c:showSerName val="0"/>
          <c:showPercent val="0"/>
          <c:showBubbleSize val="0"/>
        </c:dLbls>
        <c:gapWidth val="219"/>
        <c:overlap val="-27"/>
        <c:axId val="21762256"/>
        <c:axId val="21783888"/>
      </c:barChart>
      <c:lineChart>
        <c:grouping val="standard"/>
        <c:varyColors val="0"/>
        <c:ser>
          <c:idx val="1"/>
          <c:order val="1"/>
          <c:tx>
            <c:strRef>
              <c:f>'sls YTD'!$B$35</c:f>
              <c:strCache>
                <c:ptCount val="1"/>
                <c:pt idx="0">
                  <c:v>Growth</c:v>
                </c:pt>
              </c:strCache>
            </c:strRef>
          </c:tx>
          <c:spPr>
            <a:ln w="28575" cap="rnd">
              <a:solidFill>
                <a:schemeClr val="tx2">
                  <a:lumMod val="40000"/>
                  <a:lumOff val="60000"/>
                </a:schemeClr>
              </a:solidFill>
              <a:round/>
            </a:ln>
            <a:effectLst/>
          </c:spPr>
          <c:marker>
            <c:symbol val="none"/>
          </c:marker>
          <c:cat>
            <c:numRef>
              <c:f>('sls YTD'!$G$27:$K$27,'sls YTD'!$L$27)</c:f>
              <c:numCache>
                <c:formatCode>General</c:formatCode>
                <c:ptCount val="6"/>
                <c:pt idx="0">
                  <c:v>2016</c:v>
                </c:pt>
                <c:pt idx="1">
                  <c:v>2017</c:v>
                </c:pt>
                <c:pt idx="2">
                  <c:v>2018</c:v>
                </c:pt>
                <c:pt idx="3">
                  <c:v>2019</c:v>
                </c:pt>
                <c:pt idx="4">
                  <c:v>2020</c:v>
                </c:pt>
                <c:pt idx="5">
                  <c:v>2021</c:v>
                </c:pt>
              </c:numCache>
            </c:numRef>
          </c:cat>
          <c:val>
            <c:numRef>
              <c:f>('sls YTD'!$G$35:$K$35,'sls YTD'!$L$35)</c:f>
              <c:numCache>
                <c:formatCode>0%</c:formatCode>
                <c:ptCount val="6"/>
                <c:pt idx="0">
                  <c:v>0.204574332909784</c:v>
                </c:pt>
                <c:pt idx="1">
                  <c:v>1.590717299578059</c:v>
                </c:pt>
                <c:pt idx="2">
                  <c:v>0.49959283387622144</c:v>
                </c:pt>
                <c:pt idx="3">
                  <c:v>0.16155308172685312</c:v>
                </c:pt>
                <c:pt idx="4">
                  <c:v>0.35904628330995791</c:v>
                </c:pt>
                <c:pt idx="5">
                  <c:v>0.61661506707946345</c:v>
                </c:pt>
              </c:numCache>
            </c:numRef>
          </c:val>
          <c:smooth val="0"/>
          <c:extLst>
            <c:ext xmlns:c16="http://schemas.microsoft.com/office/drawing/2014/chart" uri="{C3380CC4-5D6E-409C-BE32-E72D297353CC}">
              <c16:uniqueId val="{00000001-F1A8-4E35-8A39-309EFA25A53C}"/>
            </c:ext>
          </c:extLst>
        </c:ser>
        <c:dLbls>
          <c:showLegendKey val="0"/>
          <c:showVal val="0"/>
          <c:showCatName val="0"/>
          <c:showSerName val="0"/>
          <c:showPercent val="0"/>
          <c:showBubbleSize val="0"/>
        </c:dLbls>
        <c:marker val="1"/>
        <c:smooth val="0"/>
        <c:axId val="21775568"/>
        <c:axId val="21779728"/>
      </c:lineChart>
      <c:catAx>
        <c:axId val="2176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l-GR"/>
          </a:p>
        </c:txPr>
        <c:crossAx val="21783888"/>
        <c:crosses val="autoZero"/>
        <c:auto val="1"/>
        <c:lblAlgn val="ctr"/>
        <c:lblOffset val="100"/>
        <c:noMultiLvlLbl val="0"/>
      </c:catAx>
      <c:valAx>
        <c:axId val="21783888"/>
        <c:scaling>
          <c:orientation val="minMax"/>
          <c:max val="27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762256"/>
        <c:crosses val="autoZero"/>
        <c:crossBetween val="between"/>
      </c:valAx>
      <c:valAx>
        <c:axId val="217797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775568"/>
        <c:crosses val="max"/>
        <c:crossBetween val="between"/>
      </c:valAx>
      <c:catAx>
        <c:axId val="21775568"/>
        <c:scaling>
          <c:orientation val="minMax"/>
        </c:scaling>
        <c:delete val="1"/>
        <c:axPos val="b"/>
        <c:numFmt formatCode="General" sourceLinked="1"/>
        <c:majorTickMark val="none"/>
        <c:minorTickMark val="none"/>
        <c:tickLblPos val="nextTo"/>
        <c:crossAx val="217797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064" cy="340836"/>
          </a:xfrm>
          <a:prstGeom prst="rect">
            <a:avLst/>
          </a:prstGeom>
        </p:spPr>
        <p:txBody>
          <a:bodyPr vert="horz" lIns="48637" tIns="24318" rIns="48637" bIns="24318" rtlCol="0"/>
          <a:lstStyle>
            <a:lvl1pPr algn="l">
              <a:defRPr sz="600"/>
            </a:lvl1pPr>
          </a:lstStyle>
          <a:p>
            <a:endParaRPr lang="en-US"/>
          </a:p>
        </p:txBody>
      </p:sp>
      <p:sp>
        <p:nvSpPr>
          <p:cNvPr id="3" name="Date Placeholder 2"/>
          <p:cNvSpPr>
            <a:spLocks noGrp="1"/>
          </p:cNvSpPr>
          <p:nvPr>
            <p:ph type="dt" idx="1"/>
          </p:nvPr>
        </p:nvSpPr>
        <p:spPr>
          <a:xfrm>
            <a:off x="5621635" y="0"/>
            <a:ext cx="4301064" cy="340836"/>
          </a:xfrm>
          <a:prstGeom prst="rect">
            <a:avLst/>
          </a:prstGeom>
        </p:spPr>
        <p:txBody>
          <a:bodyPr vert="horz" lIns="48637" tIns="24318" rIns="48637" bIns="24318" rtlCol="0"/>
          <a:lstStyle>
            <a:lvl1pPr algn="r">
              <a:defRPr sz="600"/>
            </a:lvl1pPr>
          </a:lstStyle>
          <a:p>
            <a:fld id="{047AF432-84E7-49B7-8657-F38D5AEA7B6E}" type="datetimeFigureOut">
              <a:rPr lang="en-US" smtClean="0"/>
              <a:t>3/16/2022</a:t>
            </a:fld>
            <a:endParaRPr lang="en-US"/>
          </a:p>
        </p:txBody>
      </p:sp>
      <p:sp>
        <p:nvSpPr>
          <p:cNvPr id="4" name="Slide Image Placeholder 3"/>
          <p:cNvSpPr>
            <a:spLocks noGrp="1" noRot="1" noChangeAspect="1"/>
          </p:cNvSpPr>
          <p:nvPr>
            <p:ph type="sldImg" idx="2"/>
          </p:nvPr>
        </p:nvSpPr>
        <p:spPr>
          <a:xfrm>
            <a:off x="2930525" y="850900"/>
            <a:ext cx="4064000" cy="2292350"/>
          </a:xfrm>
          <a:prstGeom prst="rect">
            <a:avLst/>
          </a:prstGeom>
          <a:noFill/>
          <a:ln w="12700">
            <a:solidFill>
              <a:prstClr val="black"/>
            </a:solidFill>
          </a:ln>
        </p:spPr>
        <p:txBody>
          <a:bodyPr vert="horz" lIns="48637" tIns="24318" rIns="48637" bIns="24318" rtlCol="0" anchor="ctr"/>
          <a:lstStyle/>
          <a:p>
            <a:endParaRPr lang="en-US"/>
          </a:p>
        </p:txBody>
      </p:sp>
      <p:sp>
        <p:nvSpPr>
          <p:cNvPr id="5" name="Notes Placeholder 4"/>
          <p:cNvSpPr>
            <a:spLocks noGrp="1"/>
          </p:cNvSpPr>
          <p:nvPr>
            <p:ph type="body" sz="quarter" idx="3"/>
          </p:nvPr>
        </p:nvSpPr>
        <p:spPr>
          <a:xfrm>
            <a:off x="992192" y="3271262"/>
            <a:ext cx="7940667" cy="2677180"/>
          </a:xfrm>
          <a:prstGeom prst="rect">
            <a:avLst/>
          </a:prstGeom>
        </p:spPr>
        <p:txBody>
          <a:bodyPr vert="horz" lIns="48637" tIns="24318" rIns="48637" bIns="243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839"/>
            <a:ext cx="4301064" cy="340836"/>
          </a:xfrm>
          <a:prstGeom prst="rect">
            <a:avLst/>
          </a:prstGeom>
        </p:spPr>
        <p:txBody>
          <a:bodyPr vert="horz" lIns="48637" tIns="24318" rIns="48637" bIns="24318" rtlCol="0" anchor="b"/>
          <a:lstStyle>
            <a:lvl1pPr algn="l">
              <a:defRPr sz="600"/>
            </a:lvl1pPr>
          </a:lstStyle>
          <a:p>
            <a:endParaRPr lang="en-US"/>
          </a:p>
        </p:txBody>
      </p:sp>
      <p:sp>
        <p:nvSpPr>
          <p:cNvPr id="7" name="Slide Number Placeholder 6"/>
          <p:cNvSpPr>
            <a:spLocks noGrp="1"/>
          </p:cNvSpPr>
          <p:nvPr>
            <p:ph type="sldNum" sz="quarter" idx="5"/>
          </p:nvPr>
        </p:nvSpPr>
        <p:spPr>
          <a:xfrm>
            <a:off x="5621635" y="6456839"/>
            <a:ext cx="4301064" cy="340836"/>
          </a:xfrm>
          <a:prstGeom prst="rect">
            <a:avLst/>
          </a:prstGeom>
        </p:spPr>
        <p:txBody>
          <a:bodyPr vert="horz" lIns="48637" tIns="24318" rIns="48637" bIns="24318" rtlCol="0" anchor="b"/>
          <a:lstStyle>
            <a:lvl1pPr algn="r">
              <a:defRPr sz="600"/>
            </a:lvl1pPr>
          </a:lstStyle>
          <a:p>
            <a:fld id="{CFA40525-A810-4F6E-9D49-6873FD88ECFF}" type="slidenum">
              <a:rPr lang="en-US" smtClean="0"/>
              <a:t>‹#›</a:t>
            </a:fld>
            <a:endParaRPr lang="en-US"/>
          </a:p>
        </p:txBody>
      </p:sp>
    </p:spTree>
    <p:extLst>
      <p:ext uri="{BB962C8B-B14F-4D97-AF65-F5344CB8AC3E}">
        <p14:creationId xmlns:p14="http://schemas.microsoft.com/office/powerpoint/2010/main" val="631044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1</a:t>
            </a:fld>
            <a:endParaRPr lang="en-US"/>
          </a:p>
        </p:txBody>
      </p:sp>
    </p:spTree>
    <p:extLst>
      <p:ext uri="{BB962C8B-B14F-4D97-AF65-F5344CB8AC3E}">
        <p14:creationId xmlns:p14="http://schemas.microsoft.com/office/powerpoint/2010/main" val="83417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3</a:t>
            </a:fld>
            <a:endParaRPr lang="en-US"/>
          </a:p>
        </p:txBody>
      </p:sp>
    </p:spTree>
    <p:extLst>
      <p:ext uri="{BB962C8B-B14F-4D97-AF65-F5344CB8AC3E}">
        <p14:creationId xmlns:p14="http://schemas.microsoft.com/office/powerpoint/2010/main" val="67413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4</a:t>
            </a:fld>
            <a:endParaRPr lang="en-US"/>
          </a:p>
        </p:txBody>
      </p:sp>
    </p:spTree>
    <p:extLst>
      <p:ext uri="{BB962C8B-B14F-4D97-AF65-F5344CB8AC3E}">
        <p14:creationId xmlns:p14="http://schemas.microsoft.com/office/powerpoint/2010/main" val="2754189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5</a:t>
            </a:fld>
            <a:endParaRPr lang="en-US"/>
          </a:p>
        </p:txBody>
      </p:sp>
    </p:spTree>
    <p:extLst>
      <p:ext uri="{BB962C8B-B14F-4D97-AF65-F5344CB8AC3E}">
        <p14:creationId xmlns:p14="http://schemas.microsoft.com/office/powerpoint/2010/main" val="238633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6</a:t>
            </a:fld>
            <a:endParaRPr lang="en-US"/>
          </a:p>
        </p:txBody>
      </p:sp>
    </p:spTree>
    <p:extLst>
      <p:ext uri="{BB962C8B-B14F-4D97-AF65-F5344CB8AC3E}">
        <p14:creationId xmlns:p14="http://schemas.microsoft.com/office/powerpoint/2010/main" val="104661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7</a:t>
            </a:fld>
            <a:endParaRPr lang="en-US"/>
          </a:p>
        </p:txBody>
      </p:sp>
    </p:spTree>
    <p:extLst>
      <p:ext uri="{BB962C8B-B14F-4D97-AF65-F5344CB8AC3E}">
        <p14:creationId xmlns:p14="http://schemas.microsoft.com/office/powerpoint/2010/main" val="272601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l-GR" dirty="0"/>
              <a:t>έκανα </a:t>
            </a:r>
            <a:r>
              <a:rPr lang="en-US" dirty="0"/>
              <a:t>copy </a:t>
            </a:r>
            <a:r>
              <a:rPr lang="el-GR" dirty="0"/>
              <a:t>από το Δελτίο Τύπου</a:t>
            </a:r>
          </a:p>
        </p:txBody>
      </p:sp>
      <p:sp>
        <p:nvSpPr>
          <p:cNvPr id="4" name="Slide Number Placeholder 3"/>
          <p:cNvSpPr>
            <a:spLocks noGrp="1"/>
          </p:cNvSpPr>
          <p:nvPr>
            <p:ph type="sldNum" sz="quarter" idx="5"/>
          </p:nvPr>
        </p:nvSpPr>
        <p:spPr/>
        <p:txBody>
          <a:bodyPr/>
          <a:lstStyle/>
          <a:p>
            <a:fld id="{CFA40525-A810-4F6E-9D49-6873FD88ECFF}" type="slidenum">
              <a:rPr lang="en-US" smtClean="0"/>
              <a:t>8</a:t>
            </a:fld>
            <a:endParaRPr lang="en-US"/>
          </a:p>
        </p:txBody>
      </p:sp>
    </p:spTree>
    <p:extLst>
      <p:ext uri="{BB962C8B-B14F-4D97-AF65-F5344CB8AC3E}">
        <p14:creationId xmlns:p14="http://schemas.microsoft.com/office/powerpoint/2010/main" val="85734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FA40525-A810-4F6E-9D49-6873FD88ECFF}" type="slidenum">
              <a:rPr lang="en-US" smtClean="0"/>
              <a:t>9</a:t>
            </a:fld>
            <a:endParaRPr lang="en-US"/>
          </a:p>
        </p:txBody>
      </p:sp>
    </p:spTree>
    <p:extLst>
      <p:ext uri="{BB962C8B-B14F-4D97-AF65-F5344CB8AC3E}">
        <p14:creationId xmlns:p14="http://schemas.microsoft.com/office/powerpoint/2010/main" val="75767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40525-A810-4F6E-9D49-6873FD88ECFF}" type="slidenum">
              <a:rPr lang="en-US" smtClean="0"/>
              <a:t>10</a:t>
            </a:fld>
            <a:endParaRPr lang="en-US"/>
          </a:p>
        </p:txBody>
      </p:sp>
    </p:spTree>
    <p:extLst>
      <p:ext uri="{BB962C8B-B14F-4D97-AF65-F5344CB8AC3E}">
        <p14:creationId xmlns:p14="http://schemas.microsoft.com/office/powerpoint/2010/main" val="3808637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58" cy="1132868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20104100" cy="11329035"/>
          </a:xfrm>
          <a:custGeom>
            <a:avLst/>
            <a:gdLst/>
            <a:ahLst/>
            <a:cxnLst/>
            <a:rect l="l" t="t" r="r" b="b"/>
            <a:pathLst>
              <a:path w="20104100" h="11329035">
                <a:moveTo>
                  <a:pt x="0" y="11328687"/>
                </a:moveTo>
                <a:lnTo>
                  <a:pt x="20104057" y="11328687"/>
                </a:lnTo>
                <a:lnTo>
                  <a:pt x="20104057" y="0"/>
                </a:lnTo>
                <a:lnTo>
                  <a:pt x="0" y="0"/>
                </a:lnTo>
                <a:lnTo>
                  <a:pt x="0" y="11328687"/>
                </a:lnTo>
                <a:close/>
              </a:path>
            </a:pathLst>
          </a:custGeom>
          <a:solidFill>
            <a:srgbClr val="CCA87B"/>
          </a:solidFill>
        </p:spPr>
        <p:txBody>
          <a:bodyPr wrap="square" lIns="0" tIns="0" rIns="0" bIns="0" rtlCol="0"/>
          <a:lstStyle/>
          <a:p>
            <a:endParaRPr/>
          </a:p>
        </p:txBody>
      </p:sp>
      <p:sp>
        <p:nvSpPr>
          <p:cNvPr id="18" name="bk object 18"/>
          <p:cNvSpPr/>
          <p:nvPr/>
        </p:nvSpPr>
        <p:spPr>
          <a:xfrm>
            <a:off x="11884352" y="7911727"/>
            <a:ext cx="4520565" cy="0"/>
          </a:xfrm>
          <a:custGeom>
            <a:avLst/>
            <a:gdLst/>
            <a:ahLst/>
            <a:cxnLst/>
            <a:rect l="l" t="t" r="r" b="b"/>
            <a:pathLst>
              <a:path w="4520565">
                <a:moveTo>
                  <a:pt x="0" y="0"/>
                </a:moveTo>
                <a:lnTo>
                  <a:pt x="4520485" y="0"/>
                </a:lnTo>
              </a:path>
            </a:pathLst>
          </a:custGeom>
          <a:ln w="45398">
            <a:solidFill>
              <a:srgbClr val="F4F4F5"/>
            </a:solidFill>
          </a:ln>
        </p:spPr>
        <p:txBody>
          <a:bodyPr wrap="square" lIns="0" tIns="0" rIns="0" bIns="0" rtlCol="0"/>
          <a:lstStyle/>
          <a:p>
            <a:endParaRPr/>
          </a:p>
        </p:txBody>
      </p:sp>
      <p:sp>
        <p:nvSpPr>
          <p:cNvPr id="19" name="bk object 19"/>
          <p:cNvSpPr/>
          <p:nvPr/>
        </p:nvSpPr>
        <p:spPr>
          <a:xfrm>
            <a:off x="8826746" y="3551478"/>
            <a:ext cx="7582534" cy="70485"/>
          </a:xfrm>
          <a:custGeom>
            <a:avLst/>
            <a:gdLst/>
            <a:ahLst/>
            <a:cxnLst/>
            <a:rect l="l" t="t" r="r" b="b"/>
            <a:pathLst>
              <a:path w="7582534" h="70485">
                <a:moveTo>
                  <a:pt x="152688" y="16763"/>
                </a:moveTo>
                <a:lnTo>
                  <a:pt x="87994" y="16763"/>
                </a:lnTo>
                <a:lnTo>
                  <a:pt x="126893" y="22859"/>
                </a:lnTo>
                <a:lnTo>
                  <a:pt x="202165" y="62737"/>
                </a:lnTo>
                <a:lnTo>
                  <a:pt x="248984" y="69976"/>
                </a:lnTo>
                <a:lnTo>
                  <a:pt x="295803" y="62737"/>
                </a:lnTo>
                <a:lnTo>
                  <a:pt x="313733" y="53212"/>
                </a:lnTo>
                <a:lnTo>
                  <a:pt x="248976" y="53212"/>
                </a:lnTo>
                <a:lnTo>
                  <a:pt x="210065" y="47243"/>
                </a:lnTo>
                <a:lnTo>
                  <a:pt x="152688" y="16763"/>
                </a:lnTo>
                <a:close/>
              </a:path>
              <a:path w="7582534" h="70485">
                <a:moveTo>
                  <a:pt x="474952" y="16890"/>
                </a:moveTo>
                <a:lnTo>
                  <a:pt x="410021" y="16890"/>
                </a:lnTo>
                <a:lnTo>
                  <a:pt x="448918" y="22859"/>
                </a:lnTo>
                <a:lnTo>
                  <a:pt x="524190" y="62737"/>
                </a:lnTo>
                <a:lnTo>
                  <a:pt x="571012" y="69976"/>
                </a:lnTo>
                <a:lnTo>
                  <a:pt x="617832" y="62737"/>
                </a:lnTo>
                <a:lnTo>
                  <a:pt x="635763" y="53212"/>
                </a:lnTo>
                <a:lnTo>
                  <a:pt x="571001" y="53212"/>
                </a:lnTo>
                <a:lnTo>
                  <a:pt x="532093" y="47243"/>
                </a:lnTo>
                <a:lnTo>
                  <a:pt x="474952" y="16890"/>
                </a:lnTo>
                <a:close/>
              </a:path>
              <a:path w="7582534" h="70485">
                <a:moveTo>
                  <a:pt x="796977" y="16890"/>
                </a:moveTo>
                <a:lnTo>
                  <a:pt x="732050" y="16890"/>
                </a:lnTo>
                <a:lnTo>
                  <a:pt x="770947" y="22859"/>
                </a:lnTo>
                <a:lnTo>
                  <a:pt x="846157" y="62737"/>
                </a:lnTo>
                <a:lnTo>
                  <a:pt x="892956" y="69976"/>
                </a:lnTo>
                <a:lnTo>
                  <a:pt x="939794" y="62737"/>
                </a:lnTo>
                <a:lnTo>
                  <a:pt x="957750" y="53212"/>
                </a:lnTo>
                <a:lnTo>
                  <a:pt x="893029" y="53212"/>
                </a:lnTo>
                <a:lnTo>
                  <a:pt x="854118" y="47243"/>
                </a:lnTo>
                <a:lnTo>
                  <a:pt x="796977" y="16890"/>
                </a:lnTo>
                <a:close/>
              </a:path>
              <a:path w="7582534" h="70485">
                <a:moveTo>
                  <a:pt x="1119018" y="16890"/>
                </a:moveTo>
                <a:lnTo>
                  <a:pt x="1054074" y="16890"/>
                </a:lnTo>
                <a:lnTo>
                  <a:pt x="1092972" y="22859"/>
                </a:lnTo>
                <a:lnTo>
                  <a:pt x="1168186" y="62737"/>
                </a:lnTo>
                <a:lnTo>
                  <a:pt x="1214986" y="69976"/>
                </a:lnTo>
                <a:lnTo>
                  <a:pt x="1261824" y="62737"/>
                </a:lnTo>
                <a:lnTo>
                  <a:pt x="1279779" y="53212"/>
                </a:lnTo>
                <a:lnTo>
                  <a:pt x="1215038" y="53212"/>
                </a:lnTo>
                <a:lnTo>
                  <a:pt x="1176138" y="47243"/>
                </a:lnTo>
                <a:lnTo>
                  <a:pt x="1119018" y="16890"/>
                </a:lnTo>
                <a:close/>
              </a:path>
              <a:path w="7582534" h="70485">
                <a:moveTo>
                  <a:pt x="1441050" y="16890"/>
                </a:moveTo>
                <a:lnTo>
                  <a:pt x="1376104" y="16890"/>
                </a:lnTo>
                <a:lnTo>
                  <a:pt x="1415002" y="22859"/>
                </a:lnTo>
                <a:lnTo>
                  <a:pt x="1490216" y="62737"/>
                </a:lnTo>
                <a:lnTo>
                  <a:pt x="1537015" y="69976"/>
                </a:lnTo>
                <a:lnTo>
                  <a:pt x="1583853" y="62737"/>
                </a:lnTo>
                <a:lnTo>
                  <a:pt x="1601846" y="53212"/>
                </a:lnTo>
                <a:lnTo>
                  <a:pt x="1537064" y="53212"/>
                </a:lnTo>
                <a:lnTo>
                  <a:pt x="1498166" y="47243"/>
                </a:lnTo>
                <a:lnTo>
                  <a:pt x="1441050" y="16890"/>
                </a:lnTo>
                <a:close/>
              </a:path>
              <a:path w="7582534" h="70485">
                <a:moveTo>
                  <a:pt x="1762837" y="16763"/>
                </a:moveTo>
                <a:lnTo>
                  <a:pt x="1698080" y="16763"/>
                </a:lnTo>
                <a:lnTo>
                  <a:pt x="1736991" y="22859"/>
                </a:lnTo>
                <a:lnTo>
                  <a:pt x="1812274" y="62737"/>
                </a:lnTo>
                <a:lnTo>
                  <a:pt x="1859068" y="69976"/>
                </a:lnTo>
                <a:lnTo>
                  <a:pt x="1905888" y="62737"/>
                </a:lnTo>
                <a:lnTo>
                  <a:pt x="1923841" y="53212"/>
                </a:lnTo>
                <a:lnTo>
                  <a:pt x="1859020" y="53212"/>
                </a:lnTo>
                <a:lnTo>
                  <a:pt x="1820131" y="47116"/>
                </a:lnTo>
                <a:lnTo>
                  <a:pt x="1762837" y="16763"/>
                </a:lnTo>
                <a:close/>
              </a:path>
              <a:path w="7582534" h="70485">
                <a:moveTo>
                  <a:pt x="2084840" y="16763"/>
                </a:moveTo>
                <a:lnTo>
                  <a:pt x="2020169" y="16763"/>
                </a:lnTo>
                <a:lnTo>
                  <a:pt x="2059059" y="22859"/>
                </a:lnTo>
                <a:lnTo>
                  <a:pt x="2134274" y="62737"/>
                </a:lnTo>
                <a:lnTo>
                  <a:pt x="2181088" y="69976"/>
                </a:lnTo>
                <a:lnTo>
                  <a:pt x="2227916" y="62737"/>
                </a:lnTo>
                <a:lnTo>
                  <a:pt x="2245856" y="53212"/>
                </a:lnTo>
                <a:lnTo>
                  <a:pt x="2181133" y="53212"/>
                </a:lnTo>
                <a:lnTo>
                  <a:pt x="2142214" y="47243"/>
                </a:lnTo>
                <a:lnTo>
                  <a:pt x="2084840" y="16763"/>
                </a:lnTo>
                <a:close/>
              </a:path>
              <a:path w="7582534" h="70485">
                <a:moveTo>
                  <a:pt x="2407102" y="16890"/>
                </a:moveTo>
                <a:lnTo>
                  <a:pt x="2342180" y="16890"/>
                </a:lnTo>
                <a:lnTo>
                  <a:pt x="2381071" y="22859"/>
                </a:lnTo>
                <a:lnTo>
                  <a:pt x="2456263" y="62737"/>
                </a:lnTo>
                <a:lnTo>
                  <a:pt x="2503064" y="69976"/>
                </a:lnTo>
                <a:lnTo>
                  <a:pt x="2549905" y="62737"/>
                </a:lnTo>
                <a:lnTo>
                  <a:pt x="2567898" y="53212"/>
                </a:lnTo>
                <a:lnTo>
                  <a:pt x="2503185" y="53212"/>
                </a:lnTo>
                <a:lnTo>
                  <a:pt x="2464260" y="47243"/>
                </a:lnTo>
                <a:lnTo>
                  <a:pt x="2407102" y="16890"/>
                </a:lnTo>
                <a:close/>
              </a:path>
              <a:path w="7582534" h="70485">
                <a:moveTo>
                  <a:pt x="2728873" y="16763"/>
                </a:moveTo>
                <a:lnTo>
                  <a:pt x="2664132" y="16763"/>
                </a:lnTo>
                <a:lnTo>
                  <a:pt x="2703043" y="22859"/>
                </a:lnTo>
                <a:lnTo>
                  <a:pt x="2778327" y="62737"/>
                </a:lnTo>
                <a:lnTo>
                  <a:pt x="2825138" y="69976"/>
                </a:lnTo>
                <a:lnTo>
                  <a:pt x="2871965" y="62737"/>
                </a:lnTo>
                <a:lnTo>
                  <a:pt x="2889948" y="53212"/>
                </a:lnTo>
                <a:lnTo>
                  <a:pt x="2825161" y="53212"/>
                </a:lnTo>
                <a:lnTo>
                  <a:pt x="2786250" y="47243"/>
                </a:lnTo>
                <a:lnTo>
                  <a:pt x="2728873" y="16763"/>
                </a:lnTo>
                <a:close/>
              </a:path>
              <a:path w="7582534" h="70485">
                <a:moveTo>
                  <a:pt x="3050906" y="16763"/>
                </a:moveTo>
                <a:lnTo>
                  <a:pt x="2986156" y="16763"/>
                </a:lnTo>
                <a:lnTo>
                  <a:pt x="3025067" y="22859"/>
                </a:lnTo>
                <a:lnTo>
                  <a:pt x="3100375" y="62737"/>
                </a:lnTo>
                <a:lnTo>
                  <a:pt x="3147197" y="69976"/>
                </a:lnTo>
                <a:lnTo>
                  <a:pt x="3194017" y="62737"/>
                </a:lnTo>
                <a:lnTo>
                  <a:pt x="3211995" y="53212"/>
                </a:lnTo>
                <a:lnTo>
                  <a:pt x="3147136" y="53212"/>
                </a:lnTo>
                <a:lnTo>
                  <a:pt x="3108239" y="47243"/>
                </a:lnTo>
                <a:lnTo>
                  <a:pt x="3050906" y="16763"/>
                </a:lnTo>
                <a:close/>
              </a:path>
              <a:path w="7582534" h="70485">
                <a:moveTo>
                  <a:pt x="3372914" y="16763"/>
                </a:moveTo>
                <a:lnTo>
                  <a:pt x="3308181" y="16763"/>
                </a:lnTo>
                <a:lnTo>
                  <a:pt x="3347092" y="22859"/>
                </a:lnTo>
                <a:lnTo>
                  <a:pt x="3422395" y="62737"/>
                </a:lnTo>
                <a:lnTo>
                  <a:pt x="3469200" y="69976"/>
                </a:lnTo>
                <a:lnTo>
                  <a:pt x="3516016" y="62737"/>
                </a:lnTo>
                <a:lnTo>
                  <a:pt x="3534002" y="53212"/>
                </a:lnTo>
                <a:lnTo>
                  <a:pt x="3469170" y="53212"/>
                </a:lnTo>
                <a:lnTo>
                  <a:pt x="3430268" y="47243"/>
                </a:lnTo>
                <a:lnTo>
                  <a:pt x="3372914" y="16763"/>
                </a:lnTo>
                <a:close/>
              </a:path>
              <a:path w="7582534" h="70485">
                <a:moveTo>
                  <a:pt x="3694936" y="16763"/>
                </a:moveTo>
                <a:lnTo>
                  <a:pt x="3630218" y="16763"/>
                </a:lnTo>
                <a:lnTo>
                  <a:pt x="3669121" y="22859"/>
                </a:lnTo>
                <a:lnTo>
                  <a:pt x="3744398" y="62737"/>
                </a:lnTo>
                <a:lnTo>
                  <a:pt x="3791217" y="69976"/>
                </a:lnTo>
                <a:lnTo>
                  <a:pt x="3838035" y="62737"/>
                </a:lnTo>
                <a:lnTo>
                  <a:pt x="3855966" y="53212"/>
                </a:lnTo>
                <a:lnTo>
                  <a:pt x="3791208" y="53212"/>
                </a:lnTo>
                <a:lnTo>
                  <a:pt x="3752288" y="47243"/>
                </a:lnTo>
                <a:lnTo>
                  <a:pt x="3694936" y="16763"/>
                </a:lnTo>
                <a:close/>
              </a:path>
              <a:path w="7582534" h="70485">
                <a:moveTo>
                  <a:pt x="4017086" y="16890"/>
                </a:moveTo>
                <a:lnTo>
                  <a:pt x="3952281" y="16890"/>
                </a:lnTo>
                <a:lnTo>
                  <a:pt x="3991185" y="22859"/>
                </a:lnTo>
                <a:lnTo>
                  <a:pt x="4066107" y="62610"/>
                </a:lnTo>
                <a:lnTo>
                  <a:pt x="4112507" y="69976"/>
                </a:lnTo>
                <a:lnTo>
                  <a:pt x="4158935" y="63118"/>
                </a:lnTo>
                <a:lnTo>
                  <a:pt x="4178144" y="53212"/>
                </a:lnTo>
                <a:lnTo>
                  <a:pt x="4113209" y="53212"/>
                </a:lnTo>
                <a:lnTo>
                  <a:pt x="4074321" y="47243"/>
                </a:lnTo>
                <a:lnTo>
                  <a:pt x="4017086" y="16890"/>
                </a:lnTo>
                <a:close/>
              </a:path>
              <a:path w="7582534" h="70485">
                <a:moveTo>
                  <a:pt x="4339108" y="16763"/>
                </a:moveTo>
                <a:lnTo>
                  <a:pt x="4274238" y="16763"/>
                </a:lnTo>
                <a:lnTo>
                  <a:pt x="4313141" y="22859"/>
                </a:lnTo>
                <a:lnTo>
                  <a:pt x="4347326" y="41020"/>
                </a:lnTo>
                <a:lnTo>
                  <a:pt x="4366832" y="53720"/>
                </a:lnTo>
                <a:lnTo>
                  <a:pt x="4388465" y="62737"/>
                </a:lnTo>
                <a:lnTo>
                  <a:pt x="4411508" y="68198"/>
                </a:lnTo>
                <a:lnTo>
                  <a:pt x="4435240" y="69976"/>
                </a:lnTo>
                <a:lnTo>
                  <a:pt x="4458603" y="68325"/>
                </a:lnTo>
                <a:lnTo>
                  <a:pt x="4481283" y="62991"/>
                </a:lnTo>
                <a:lnTo>
                  <a:pt x="4502593" y="54228"/>
                </a:lnTo>
                <a:lnTo>
                  <a:pt x="4504197" y="53212"/>
                </a:lnTo>
                <a:lnTo>
                  <a:pt x="4435235" y="53212"/>
                </a:lnTo>
                <a:lnTo>
                  <a:pt x="4396349" y="47243"/>
                </a:lnTo>
                <a:lnTo>
                  <a:pt x="4339108" y="16763"/>
                </a:lnTo>
                <a:close/>
              </a:path>
              <a:path w="7582534" h="70485">
                <a:moveTo>
                  <a:pt x="4661137" y="16763"/>
                </a:moveTo>
                <a:lnTo>
                  <a:pt x="4596267" y="16763"/>
                </a:lnTo>
                <a:lnTo>
                  <a:pt x="4635170" y="22859"/>
                </a:lnTo>
                <a:lnTo>
                  <a:pt x="4710498" y="62737"/>
                </a:lnTo>
                <a:lnTo>
                  <a:pt x="4757318" y="69976"/>
                </a:lnTo>
                <a:lnTo>
                  <a:pt x="4804111" y="62737"/>
                </a:lnTo>
                <a:lnTo>
                  <a:pt x="4822016" y="53212"/>
                </a:lnTo>
                <a:lnTo>
                  <a:pt x="4757264" y="53212"/>
                </a:lnTo>
                <a:lnTo>
                  <a:pt x="4718379" y="47243"/>
                </a:lnTo>
                <a:lnTo>
                  <a:pt x="4661137" y="16763"/>
                </a:lnTo>
                <a:close/>
              </a:path>
              <a:path w="7582534" h="70485">
                <a:moveTo>
                  <a:pt x="4983026" y="16763"/>
                </a:moveTo>
                <a:lnTo>
                  <a:pt x="4918297" y="16763"/>
                </a:lnTo>
                <a:lnTo>
                  <a:pt x="4957197" y="22859"/>
                </a:lnTo>
                <a:lnTo>
                  <a:pt x="5032466" y="62737"/>
                </a:lnTo>
                <a:lnTo>
                  <a:pt x="5079308" y="69976"/>
                </a:lnTo>
                <a:lnTo>
                  <a:pt x="5126125" y="62737"/>
                </a:lnTo>
                <a:lnTo>
                  <a:pt x="5144036" y="53212"/>
                </a:lnTo>
                <a:lnTo>
                  <a:pt x="5079312" y="53212"/>
                </a:lnTo>
                <a:lnTo>
                  <a:pt x="5040408" y="47243"/>
                </a:lnTo>
                <a:lnTo>
                  <a:pt x="4983026" y="16763"/>
                </a:lnTo>
                <a:close/>
              </a:path>
              <a:path w="7582534" h="70485">
                <a:moveTo>
                  <a:pt x="5305054" y="16763"/>
                </a:moveTo>
                <a:lnTo>
                  <a:pt x="5240326" y="16763"/>
                </a:lnTo>
                <a:lnTo>
                  <a:pt x="5279227" y="22859"/>
                </a:lnTo>
                <a:lnTo>
                  <a:pt x="5354491" y="62737"/>
                </a:lnTo>
                <a:lnTo>
                  <a:pt x="5401333" y="69976"/>
                </a:lnTo>
                <a:lnTo>
                  <a:pt x="5448153" y="62737"/>
                </a:lnTo>
                <a:lnTo>
                  <a:pt x="5466065" y="53212"/>
                </a:lnTo>
                <a:lnTo>
                  <a:pt x="5401337" y="53212"/>
                </a:lnTo>
                <a:lnTo>
                  <a:pt x="5362433" y="47243"/>
                </a:lnTo>
                <a:lnTo>
                  <a:pt x="5305054" y="16763"/>
                </a:lnTo>
                <a:close/>
              </a:path>
              <a:path w="7582534" h="70485">
                <a:moveTo>
                  <a:pt x="5627068" y="16763"/>
                </a:moveTo>
                <a:lnTo>
                  <a:pt x="5562348" y="16763"/>
                </a:lnTo>
                <a:lnTo>
                  <a:pt x="5601251" y="22859"/>
                </a:lnTo>
                <a:lnTo>
                  <a:pt x="5676540" y="62737"/>
                </a:lnTo>
                <a:lnTo>
                  <a:pt x="5723362" y="69976"/>
                </a:lnTo>
                <a:lnTo>
                  <a:pt x="5770158" y="62737"/>
                </a:lnTo>
                <a:lnTo>
                  <a:pt x="5788076" y="53212"/>
                </a:lnTo>
                <a:lnTo>
                  <a:pt x="5723298" y="53212"/>
                </a:lnTo>
                <a:lnTo>
                  <a:pt x="5684398" y="47243"/>
                </a:lnTo>
                <a:lnTo>
                  <a:pt x="5627068" y="16763"/>
                </a:lnTo>
                <a:close/>
              </a:path>
              <a:path w="7582534" h="70485">
                <a:moveTo>
                  <a:pt x="5949086" y="16763"/>
                </a:moveTo>
                <a:lnTo>
                  <a:pt x="5884375" y="16763"/>
                </a:lnTo>
                <a:lnTo>
                  <a:pt x="5923276" y="22859"/>
                </a:lnTo>
                <a:lnTo>
                  <a:pt x="5998525" y="62737"/>
                </a:lnTo>
                <a:lnTo>
                  <a:pt x="6045336" y="69976"/>
                </a:lnTo>
                <a:lnTo>
                  <a:pt x="6092147" y="62737"/>
                </a:lnTo>
                <a:lnTo>
                  <a:pt x="6110083" y="53212"/>
                </a:lnTo>
                <a:lnTo>
                  <a:pt x="6045326" y="53212"/>
                </a:lnTo>
                <a:lnTo>
                  <a:pt x="6006423" y="47243"/>
                </a:lnTo>
                <a:lnTo>
                  <a:pt x="5949086" y="16763"/>
                </a:lnTo>
                <a:close/>
              </a:path>
              <a:path w="7582534" h="70485">
                <a:moveTo>
                  <a:pt x="6271115" y="16763"/>
                </a:moveTo>
                <a:lnTo>
                  <a:pt x="6206405" y="16763"/>
                </a:lnTo>
                <a:lnTo>
                  <a:pt x="6245305" y="22859"/>
                </a:lnTo>
                <a:lnTo>
                  <a:pt x="6320555" y="62737"/>
                </a:lnTo>
                <a:lnTo>
                  <a:pt x="6367366" y="69976"/>
                </a:lnTo>
                <a:lnTo>
                  <a:pt x="6414176" y="62737"/>
                </a:lnTo>
                <a:lnTo>
                  <a:pt x="6432113" y="53212"/>
                </a:lnTo>
                <a:lnTo>
                  <a:pt x="6367348" y="53212"/>
                </a:lnTo>
                <a:lnTo>
                  <a:pt x="6328447" y="47243"/>
                </a:lnTo>
                <a:lnTo>
                  <a:pt x="6271115" y="16763"/>
                </a:lnTo>
                <a:close/>
              </a:path>
              <a:path w="7582534" h="70485">
                <a:moveTo>
                  <a:pt x="6593140" y="16763"/>
                </a:moveTo>
                <a:lnTo>
                  <a:pt x="6528430" y="16763"/>
                </a:lnTo>
                <a:lnTo>
                  <a:pt x="6567330" y="22859"/>
                </a:lnTo>
                <a:lnTo>
                  <a:pt x="6642584" y="62737"/>
                </a:lnTo>
                <a:lnTo>
                  <a:pt x="6689394" y="69976"/>
                </a:lnTo>
                <a:lnTo>
                  <a:pt x="6736202" y="62737"/>
                </a:lnTo>
                <a:lnTo>
                  <a:pt x="6754135" y="53212"/>
                </a:lnTo>
                <a:lnTo>
                  <a:pt x="6689377" y="53212"/>
                </a:lnTo>
                <a:lnTo>
                  <a:pt x="6650476" y="47243"/>
                </a:lnTo>
                <a:lnTo>
                  <a:pt x="6593140" y="16763"/>
                </a:lnTo>
                <a:close/>
              </a:path>
              <a:path w="7582534" h="70485">
                <a:moveTo>
                  <a:pt x="6915292" y="16890"/>
                </a:moveTo>
                <a:lnTo>
                  <a:pt x="6850458" y="16890"/>
                </a:lnTo>
                <a:lnTo>
                  <a:pt x="6889360" y="22859"/>
                </a:lnTo>
                <a:lnTo>
                  <a:pt x="6964612" y="62737"/>
                </a:lnTo>
                <a:lnTo>
                  <a:pt x="7011420" y="69976"/>
                </a:lnTo>
                <a:lnTo>
                  <a:pt x="7058227" y="62737"/>
                </a:lnTo>
                <a:lnTo>
                  <a:pt x="7076162" y="53212"/>
                </a:lnTo>
                <a:lnTo>
                  <a:pt x="7011405" y="53212"/>
                </a:lnTo>
                <a:lnTo>
                  <a:pt x="6972505" y="47243"/>
                </a:lnTo>
                <a:lnTo>
                  <a:pt x="6915292" y="16890"/>
                </a:lnTo>
                <a:close/>
              </a:path>
              <a:path w="7582534" h="70485">
                <a:moveTo>
                  <a:pt x="7237322" y="16890"/>
                </a:moveTo>
                <a:lnTo>
                  <a:pt x="7172488" y="16890"/>
                </a:lnTo>
                <a:lnTo>
                  <a:pt x="7211389" y="22859"/>
                </a:lnTo>
                <a:lnTo>
                  <a:pt x="7286637" y="62737"/>
                </a:lnTo>
                <a:lnTo>
                  <a:pt x="7333445" y="69976"/>
                </a:lnTo>
                <a:lnTo>
                  <a:pt x="7380255" y="62737"/>
                </a:lnTo>
                <a:lnTo>
                  <a:pt x="7398191" y="53212"/>
                </a:lnTo>
                <a:lnTo>
                  <a:pt x="7333431" y="53212"/>
                </a:lnTo>
                <a:lnTo>
                  <a:pt x="7294531" y="47243"/>
                </a:lnTo>
                <a:lnTo>
                  <a:pt x="7237322" y="16890"/>
                </a:lnTo>
                <a:close/>
              </a:path>
              <a:path w="7582534" h="70485">
                <a:moveTo>
                  <a:pt x="409960" y="0"/>
                </a:moveTo>
                <a:lnTo>
                  <a:pt x="363144" y="7365"/>
                </a:lnTo>
                <a:lnTo>
                  <a:pt x="287877" y="47243"/>
                </a:lnTo>
                <a:lnTo>
                  <a:pt x="248976" y="53212"/>
                </a:lnTo>
                <a:lnTo>
                  <a:pt x="313733" y="53212"/>
                </a:lnTo>
                <a:lnTo>
                  <a:pt x="371110" y="22859"/>
                </a:lnTo>
                <a:lnTo>
                  <a:pt x="410021" y="16890"/>
                </a:lnTo>
                <a:lnTo>
                  <a:pt x="474952" y="16890"/>
                </a:lnTo>
                <a:lnTo>
                  <a:pt x="456781" y="7238"/>
                </a:lnTo>
                <a:lnTo>
                  <a:pt x="409960" y="0"/>
                </a:lnTo>
                <a:close/>
              </a:path>
              <a:path w="7582534" h="70485">
                <a:moveTo>
                  <a:pt x="731987" y="0"/>
                </a:moveTo>
                <a:lnTo>
                  <a:pt x="685169" y="7365"/>
                </a:lnTo>
                <a:lnTo>
                  <a:pt x="609897" y="47243"/>
                </a:lnTo>
                <a:lnTo>
                  <a:pt x="571001" y="53212"/>
                </a:lnTo>
                <a:lnTo>
                  <a:pt x="635763" y="53212"/>
                </a:lnTo>
                <a:lnTo>
                  <a:pt x="693139" y="22859"/>
                </a:lnTo>
                <a:lnTo>
                  <a:pt x="732050" y="16890"/>
                </a:lnTo>
                <a:lnTo>
                  <a:pt x="796977" y="16890"/>
                </a:lnTo>
                <a:lnTo>
                  <a:pt x="778806" y="7238"/>
                </a:lnTo>
                <a:lnTo>
                  <a:pt x="731987" y="0"/>
                </a:lnTo>
                <a:close/>
              </a:path>
              <a:path w="7582534" h="70485">
                <a:moveTo>
                  <a:pt x="1054044" y="0"/>
                </a:moveTo>
                <a:lnTo>
                  <a:pt x="1007220" y="7365"/>
                </a:lnTo>
                <a:lnTo>
                  <a:pt x="931927" y="47243"/>
                </a:lnTo>
                <a:lnTo>
                  <a:pt x="893029" y="53212"/>
                </a:lnTo>
                <a:lnTo>
                  <a:pt x="957750" y="53212"/>
                </a:lnTo>
                <a:lnTo>
                  <a:pt x="1015163" y="22859"/>
                </a:lnTo>
                <a:lnTo>
                  <a:pt x="1054074" y="16890"/>
                </a:lnTo>
                <a:lnTo>
                  <a:pt x="1119018" y="16890"/>
                </a:lnTo>
                <a:lnTo>
                  <a:pt x="1100854" y="7238"/>
                </a:lnTo>
                <a:lnTo>
                  <a:pt x="1054044" y="0"/>
                </a:lnTo>
                <a:close/>
              </a:path>
              <a:path w="7582534" h="70485">
                <a:moveTo>
                  <a:pt x="1376080" y="0"/>
                </a:moveTo>
                <a:lnTo>
                  <a:pt x="1329245" y="7365"/>
                </a:lnTo>
                <a:lnTo>
                  <a:pt x="1253925" y="47243"/>
                </a:lnTo>
                <a:lnTo>
                  <a:pt x="1215038" y="53212"/>
                </a:lnTo>
                <a:lnTo>
                  <a:pt x="1279779" y="53212"/>
                </a:lnTo>
                <a:lnTo>
                  <a:pt x="1337193" y="22859"/>
                </a:lnTo>
                <a:lnTo>
                  <a:pt x="1376104" y="16890"/>
                </a:lnTo>
                <a:lnTo>
                  <a:pt x="1441050" y="16890"/>
                </a:lnTo>
                <a:lnTo>
                  <a:pt x="1422888" y="7238"/>
                </a:lnTo>
                <a:lnTo>
                  <a:pt x="1376080" y="0"/>
                </a:lnTo>
                <a:close/>
              </a:path>
              <a:path w="7582534" h="70485">
                <a:moveTo>
                  <a:pt x="1698105" y="0"/>
                </a:moveTo>
                <a:lnTo>
                  <a:pt x="1651270" y="7365"/>
                </a:lnTo>
                <a:lnTo>
                  <a:pt x="1575950" y="47243"/>
                </a:lnTo>
                <a:lnTo>
                  <a:pt x="1537064" y="53212"/>
                </a:lnTo>
                <a:lnTo>
                  <a:pt x="1601846" y="53212"/>
                </a:lnTo>
                <a:lnTo>
                  <a:pt x="1659182" y="22859"/>
                </a:lnTo>
                <a:lnTo>
                  <a:pt x="1698080" y="16763"/>
                </a:lnTo>
                <a:lnTo>
                  <a:pt x="1762837" y="16763"/>
                </a:lnTo>
                <a:lnTo>
                  <a:pt x="1744916" y="7238"/>
                </a:lnTo>
                <a:lnTo>
                  <a:pt x="1698105" y="0"/>
                </a:lnTo>
                <a:close/>
              </a:path>
              <a:path w="7582534" h="70485">
                <a:moveTo>
                  <a:pt x="2020114" y="0"/>
                </a:moveTo>
                <a:lnTo>
                  <a:pt x="1973293" y="7365"/>
                </a:lnTo>
                <a:lnTo>
                  <a:pt x="1897935" y="47243"/>
                </a:lnTo>
                <a:lnTo>
                  <a:pt x="1859020" y="53212"/>
                </a:lnTo>
                <a:lnTo>
                  <a:pt x="1923841" y="53212"/>
                </a:lnTo>
                <a:lnTo>
                  <a:pt x="1981253" y="22859"/>
                </a:lnTo>
                <a:lnTo>
                  <a:pt x="2020169" y="16763"/>
                </a:lnTo>
                <a:lnTo>
                  <a:pt x="2084840" y="16763"/>
                </a:lnTo>
                <a:lnTo>
                  <a:pt x="2066911" y="7238"/>
                </a:lnTo>
                <a:lnTo>
                  <a:pt x="2020114" y="0"/>
                </a:lnTo>
                <a:close/>
              </a:path>
              <a:path w="7582534" h="70485">
                <a:moveTo>
                  <a:pt x="2342144" y="0"/>
                </a:moveTo>
                <a:lnTo>
                  <a:pt x="2295314" y="7365"/>
                </a:lnTo>
                <a:lnTo>
                  <a:pt x="2220025" y="47243"/>
                </a:lnTo>
                <a:lnTo>
                  <a:pt x="2181133" y="53212"/>
                </a:lnTo>
                <a:lnTo>
                  <a:pt x="2245856" y="53212"/>
                </a:lnTo>
                <a:lnTo>
                  <a:pt x="2303263" y="22859"/>
                </a:lnTo>
                <a:lnTo>
                  <a:pt x="2342180" y="16890"/>
                </a:lnTo>
                <a:lnTo>
                  <a:pt x="2407102" y="16890"/>
                </a:lnTo>
                <a:lnTo>
                  <a:pt x="2388949" y="7238"/>
                </a:lnTo>
                <a:lnTo>
                  <a:pt x="2342144" y="0"/>
                </a:lnTo>
                <a:close/>
              </a:path>
              <a:path w="7582534" h="70485">
                <a:moveTo>
                  <a:pt x="2664124" y="0"/>
                </a:moveTo>
                <a:lnTo>
                  <a:pt x="2617305" y="7365"/>
                </a:lnTo>
                <a:lnTo>
                  <a:pt x="2542072" y="47243"/>
                </a:lnTo>
                <a:lnTo>
                  <a:pt x="2503185" y="53212"/>
                </a:lnTo>
                <a:lnTo>
                  <a:pt x="2567898" y="53212"/>
                </a:lnTo>
                <a:lnTo>
                  <a:pt x="2625235" y="22859"/>
                </a:lnTo>
                <a:lnTo>
                  <a:pt x="2664132" y="16763"/>
                </a:lnTo>
                <a:lnTo>
                  <a:pt x="2728873" y="16763"/>
                </a:lnTo>
                <a:lnTo>
                  <a:pt x="2710942" y="7238"/>
                </a:lnTo>
                <a:lnTo>
                  <a:pt x="2664124" y="0"/>
                </a:lnTo>
                <a:close/>
              </a:path>
              <a:path w="7582534" h="70485">
                <a:moveTo>
                  <a:pt x="2986176" y="0"/>
                </a:moveTo>
                <a:lnTo>
                  <a:pt x="2939352" y="7238"/>
                </a:lnTo>
                <a:lnTo>
                  <a:pt x="2864061" y="47243"/>
                </a:lnTo>
                <a:lnTo>
                  <a:pt x="2825161" y="53212"/>
                </a:lnTo>
                <a:lnTo>
                  <a:pt x="2889948" y="53212"/>
                </a:lnTo>
                <a:lnTo>
                  <a:pt x="2947256" y="22859"/>
                </a:lnTo>
                <a:lnTo>
                  <a:pt x="2986156" y="16763"/>
                </a:lnTo>
                <a:lnTo>
                  <a:pt x="3050906" y="16763"/>
                </a:lnTo>
                <a:lnTo>
                  <a:pt x="3032989" y="7238"/>
                </a:lnTo>
                <a:lnTo>
                  <a:pt x="2986176" y="0"/>
                </a:lnTo>
                <a:close/>
              </a:path>
              <a:path w="7582534" h="70485">
                <a:moveTo>
                  <a:pt x="3308172" y="0"/>
                </a:moveTo>
                <a:lnTo>
                  <a:pt x="3261354" y="7365"/>
                </a:lnTo>
                <a:lnTo>
                  <a:pt x="3186046" y="47243"/>
                </a:lnTo>
                <a:lnTo>
                  <a:pt x="3147136" y="53212"/>
                </a:lnTo>
                <a:lnTo>
                  <a:pt x="3211995" y="53212"/>
                </a:lnTo>
                <a:lnTo>
                  <a:pt x="3269284" y="22859"/>
                </a:lnTo>
                <a:lnTo>
                  <a:pt x="3308181" y="16763"/>
                </a:lnTo>
                <a:lnTo>
                  <a:pt x="3372914" y="16763"/>
                </a:lnTo>
                <a:lnTo>
                  <a:pt x="3354991" y="7238"/>
                </a:lnTo>
                <a:lnTo>
                  <a:pt x="3308172" y="0"/>
                </a:lnTo>
                <a:close/>
              </a:path>
              <a:path w="7582534" h="70485">
                <a:moveTo>
                  <a:pt x="3630208" y="0"/>
                </a:moveTo>
                <a:lnTo>
                  <a:pt x="3583383" y="7365"/>
                </a:lnTo>
                <a:lnTo>
                  <a:pt x="3508071" y="47243"/>
                </a:lnTo>
                <a:lnTo>
                  <a:pt x="3469170" y="53212"/>
                </a:lnTo>
                <a:lnTo>
                  <a:pt x="3534002" y="53212"/>
                </a:lnTo>
                <a:lnTo>
                  <a:pt x="3591317" y="22859"/>
                </a:lnTo>
                <a:lnTo>
                  <a:pt x="3630218" y="16763"/>
                </a:lnTo>
                <a:lnTo>
                  <a:pt x="3694936" y="16763"/>
                </a:lnTo>
                <a:lnTo>
                  <a:pt x="3677013" y="7238"/>
                </a:lnTo>
                <a:lnTo>
                  <a:pt x="3630208" y="0"/>
                </a:lnTo>
                <a:close/>
              </a:path>
              <a:path w="7582534" h="70485">
                <a:moveTo>
                  <a:pt x="3952192" y="0"/>
                </a:moveTo>
                <a:lnTo>
                  <a:pt x="3905373" y="7365"/>
                </a:lnTo>
                <a:lnTo>
                  <a:pt x="3830113" y="47243"/>
                </a:lnTo>
                <a:lnTo>
                  <a:pt x="3791208" y="53212"/>
                </a:lnTo>
                <a:lnTo>
                  <a:pt x="3855966" y="53212"/>
                </a:lnTo>
                <a:lnTo>
                  <a:pt x="3913353" y="22859"/>
                </a:lnTo>
                <a:lnTo>
                  <a:pt x="3952281" y="16890"/>
                </a:lnTo>
                <a:lnTo>
                  <a:pt x="4017086" y="16890"/>
                </a:lnTo>
                <a:lnTo>
                  <a:pt x="3999028" y="7365"/>
                </a:lnTo>
                <a:lnTo>
                  <a:pt x="3952192" y="0"/>
                </a:lnTo>
                <a:close/>
              </a:path>
              <a:path w="7582534" h="70485">
                <a:moveTo>
                  <a:pt x="4275044" y="0"/>
                </a:moveTo>
                <a:lnTo>
                  <a:pt x="4228578" y="6984"/>
                </a:lnTo>
                <a:lnTo>
                  <a:pt x="4187651" y="28066"/>
                </a:lnTo>
                <a:lnTo>
                  <a:pt x="4186209" y="29082"/>
                </a:lnTo>
                <a:lnTo>
                  <a:pt x="4152095" y="47243"/>
                </a:lnTo>
                <a:lnTo>
                  <a:pt x="4113209" y="53212"/>
                </a:lnTo>
                <a:lnTo>
                  <a:pt x="4178144" y="53212"/>
                </a:lnTo>
                <a:lnTo>
                  <a:pt x="4199815" y="42036"/>
                </a:lnTo>
                <a:lnTo>
                  <a:pt x="4201257" y="40893"/>
                </a:lnTo>
                <a:lnTo>
                  <a:pt x="4235362" y="22859"/>
                </a:lnTo>
                <a:lnTo>
                  <a:pt x="4274238" y="16763"/>
                </a:lnTo>
                <a:lnTo>
                  <a:pt x="4339108" y="16763"/>
                </a:lnTo>
                <a:lnTo>
                  <a:pt x="4321458" y="7365"/>
                </a:lnTo>
                <a:lnTo>
                  <a:pt x="4275044" y="0"/>
                </a:lnTo>
                <a:close/>
              </a:path>
              <a:path w="7582534" h="70485">
                <a:moveTo>
                  <a:pt x="4597072" y="0"/>
                </a:moveTo>
                <a:lnTo>
                  <a:pt x="4550603" y="6984"/>
                </a:lnTo>
                <a:lnTo>
                  <a:pt x="4509670" y="28066"/>
                </a:lnTo>
                <a:lnTo>
                  <a:pt x="4508239" y="29082"/>
                </a:lnTo>
                <a:lnTo>
                  <a:pt x="4474120" y="47243"/>
                </a:lnTo>
                <a:lnTo>
                  <a:pt x="4435235" y="53212"/>
                </a:lnTo>
                <a:lnTo>
                  <a:pt x="4504197" y="53212"/>
                </a:lnTo>
                <a:lnTo>
                  <a:pt x="4521845" y="42036"/>
                </a:lnTo>
                <a:lnTo>
                  <a:pt x="4523286" y="40893"/>
                </a:lnTo>
                <a:lnTo>
                  <a:pt x="4557391" y="22859"/>
                </a:lnTo>
                <a:lnTo>
                  <a:pt x="4596267" y="16763"/>
                </a:lnTo>
                <a:lnTo>
                  <a:pt x="4661137" y="16763"/>
                </a:lnTo>
                <a:lnTo>
                  <a:pt x="4643488" y="7365"/>
                </a:lnTo>
                <a:lnTo>
                  <a:pt x="4597072" y="0"/>
                </a:lnTo>
                <a:close/>
              </a:path>
              <a:path w="7582534" h="70485">
                <a:moveTo>
                  <a:pt x="4918293" y="0"/>
                </a:moveTo>
                <a:lnTo>
                  <a:pt x="4871467" y="7238"/>
                </a:lnTo>
                <a:lnTo>
                  <a:pt x="4796150" y="47243"/>
                </a:lnTo>
                <a:lnTo>
                  <a:pt x="4757264" y="53212"/>
                </a:lnTo>
                <a:lnTo>
                  <a:pt x="4822016" y="53212"/>
                </a:lnTo>
                <a:lnTo>
                  <a:pt x="4879369" y="22859"/>
                </a:lnTo>
                <a:lnTo>
                  <a:pt x="4918297" y="16763"/>
                </a:lnTo>
                <a:lnTo>
                  <a:pt x="4983026" y="16763"/>
                </a:lnTo>
                <a:lnTo>
                  <a:pt x="4965094" y="7238"/>
                </a:lnTo>
                <a:lnTo>
                  <a:pt x="4918293" y="0"/>
                </a:lnTo>
                <a:close/>
              </a:path>
              <a:path w="7582534" h="70485">
                <a:moveTo>
                  <a:pt x="5240322" y="0"/>
                </a:moveTo>
                <a:lnTo>
                  <a:pt x="5193497" y="7238"/>
                </a:lnTo>
                <a:lnTo>
                  <a:pt x="5118188" y="47243"/>
                </a:lnTo>
                <a:lnTo>
                  <a:pt x="5079312" y="53212"/>
                </a:lnTo>
                <a:lnTo>
                  <a:pt x="5144036" y="53212"/>
                </a:lnTo>
                <a:lnTo>
                  <a:pt x="5201399" y="22859"/>
                </a:lnTo>
                <a:lnTo>
                  <a:pt x="5240326" y="16763"/>
                </a:lnTo>
                <a:lnTo>
                  <a:pt x="5305054" y="16763"/>
                </a:lnTo>
                <a:lnTo>
                  <a:pt x="5287123" y="7238"/>
                </a:lnTo>
                <a:lnTo>
                  <a:pt x="5240322" y="0"/>
                </a:lnTo>
                <a:close/>
              </a:path>
              <a:path w="7582534" h="70485">
                <a:moveTo>
                  <a:pt x="5562352" y="0"/>
                </a:moveTo>
                <a:lnTo>
                  <a:pt x="5515526" y="7238"/>
                </a:lnTo>
                <a:lnTo>
                  <a:pt x="5440216" y="47243"/>
                </a:lnTo>
                <a:lnTo>
                  <a:pt x="5401337" y="53212"/>
                </a:lnTo>
                <a:lnTo>
                  <a:pt x="5466065" y="53212"/>
                </a:lnTo>
                <a:lnTo>
                  <a:pt x="5523423" y="22859"/>
                </a:lnTo>
                <a:lnTo>
                  <a:pt x="5562348" y="16763"/>
                </a:lnTo>
                <a:lnTo>
                  <a:pt x="5627068" y="16763"/>
                </a:lnTo>
                <a:lnTo>
                  <a:pt x="5609153" y="7238"/>
                </a:lnTo>
                <a:lnTo>
                  <a:pt x="5562352" y="0"/>
                </a:lnTo>
                <a:close/>
              </a:path>
              <a:path w="7582534" h="70485">
                <a:moveTo>
                  <a:pt x="5884361" y="0"/>
                </a:moveTo>
                <a:lnTo>
                  <a:pt x="5837551" y="7238"/>
                </a:lnTo>
                <a:lnTo>
                  <a:pt x="5762223" y="47243"/>
                </a:lnTo>
                <a:lnTo>
                  <a:pt x="5723298" y="53212"/>
                </a:lnTo>
                <a:lnTo>
                  <a:pt x="5788076" y="53212"/>
                </a:lnTo>
                <a:lnTo>
                  <a:pt x="5845448" y="22859"/>
                </a:lnTo>
                <a:lnTo>
                  <a:pt x="5884375" y="16763"/>
                </a:lnTo>
                <a:lnTo>
                  <a:pt x="5949086" y="16763"/>
                </a:lnTo>
                <a:lnTo>
                  <a:pt x="5931169" y="7238"/>
                </a:lnTo>
                <a:lnTo>
                  <a:pt x="5884361" y="0"/>
                </a:lnTo>
                <a:close/>
              </a:path>
              <a:path w="7582534" h="70485">
                <a:moveTo>
                  <a:pt x="6206391" y="0"/>
                </a:moveTo>
                <a:lnTo>
                  <a:pt x="6159581" y="7238"/>
                </a:lnTo>
                <a:lnTo>
                  <a:pt x="6084252" y="47243"/>
                </a:lnTo>
                <a:lnTo>
                  <a:pt x="6045326" y="53212"/>
                </a:lnTo>
                <a:lnTo>
                  <a:pt x="6110083" y="53212"/>
                </a:lnTo>
                <a:lnTo>
                  <a:pt x="6167477" y="22859"/>
                </a:lnTo>
                <a:lnTo>
                  <a:pt x="6206405" y="16763"/>
                </a:lnTo>
                <a:lnTo>
                  <a:pt x="6271115" y="16763"/>
                </a:lnTo>
                <a:lnTo>
                  <a:pt x="6253198" y="7238"/>
                </a:lnTo>
                <a:lnTo>
                  <a:pt x="6206391" y="0"/>
                </a:lnTo>
                <a:close/>
              </a:path>
              <a:path w="7582534" h="70485">
                <a:moveTo>
                  <a:pt x="6528412" y="0"/>
                </a:moveTo>
                <a:lnTo>
                  <a:pt x="6481605" y="7238"/>
                </a:lnTo>
                <a:lnTo>
                  <a:pt x="6406276" y="47243"/>
                </a:lnTo>
                <a:lnTo>
                  <a:pt x="6367348" y="53212"/>
                </a:lnTo>
                <a:lnTo>
                  <a:pt x="6432113" y="53212"/>
                </a:lnTo>
                <a:lnTo>
                  <a:pt x="6489505" y="22859"/>
                </a:lnTo>
                <a:lnTo>
                  <a:pt x="6528430" y="16763"/>
                </a:lnTo>
                <a:lnTo>
                  <a:pt x="6593140" y="16763"/>
                </a:lnTo>
                <a:lnTo>
                  <a:pt x="6575222" y="7238"/>
                </a:lnTo>
                <a:lnTo>
                  <a:pt x="6528412" y="0"/>
                </a:lnTo>
                <a:close/>
              </a:path>
              <a:path w="7582534" h="70485">
                <a:moveTo>
                  <a:pt x="6850442" y="126"/>
                </a:moveTo>
                <a:lnTo>
                  <a:pt x="6803634" y="7365"/>
                </a:lnTo>
                <a:lnTo>
                  <a:pt x="6728305" y="47243"/>
                </a:lnTo>
                <a:lnTo>
                  <a:pt x="6689377" y="53212"/>
                </a:lnTo>
                <a:lnTo>
                  <a:pt x="6754135" y="53212"/>
                </a:lnTo>
                <a:lnTo>
                  <a:pt x="6811531" y="22859"/>
                </a:lnTo>
                <a:lnTo>
                  <a:pt x="6850458" y="16890"/>
                </a:lnTo>
                <a:lnTo>
                  <a:pt x="6915292" y="16890"/>
                </a:lnTo>
                <a:lnTo>
                  <a:pt x="6897252" y="7365"/>
                </a:lnTo>
                <a:lnTo>
                  <a:pt x="6850442" y="126"/>
                </a:lnTo>
                <a:close/>
              </a:path>
              <a:path w="7582534" h="70485">
                <a:moveTo>
                  <a:pt x="7172470" y="126"/>
                </a:moveTo>
                <a:lnTo>
                  <a:pt x="7125659" y="7365"/>
                </a:lnTo>
                <a:lnTo>
                  <a:pt x="7050330" y="47243"/>
                </a:lnTo>
                <a:lnTo>
                  <a:pt x="7011405" y="53212"/>
                </a:lnTo>
                <a:lnTo>
                  <a:pt x="7076162" y="53212"/>
                </a:lnTo>
                <a:lnTo>
                  <a:pt x="7133560" y="22859"/>
                </a:lnTo>
                <a:lnTo>
                  <a:pt x="7172488" y="16890"/>
                </a:lnTo>
                <a:lnTo>
                  <a:pt x="7237322" y="16890"/>
                </a:lnTo>
                <a:lnTo>
                  <a:pt x="7219281" y="7365"/>
                </a:lnTo>
                <a:lnTo>
                  <a:pt x="7172470" y="126"/>
                </a:lnTo>
                <a:close/>
              </a:path>
              <a:path w="7582534" h="70485">
                <a:moveTo>
                  <a:pt x="7494496" y="126"/>
                </a:moveTo>
                <a:lnTo>
                  <a:pt x="7447684" y="7365"/>
                </a:lnTo>
                <a:lnTo>
                  <a:pt x="7372358" y="47243"/>
                </a:lnTo>
                <a:lnTo>
                  <a:pt x="7333431" y="53212"/>
                </a:lnTo>
                <a:lnTo>
                  <a:pt x="7398191" y="53212"/>
                </a:lnTo>
                <a:lnTo>
                  <a:pt x="7455590" y="22859"/>
                </a:lnTo>
                <a:lnTo>
                  <a:pt x="7494517" y="16890"/>
                </a:lnTo>
                <a:lnTo>
                  <a:pt x="7559351" y="16890"/>
                </a:lnTo>
                <a:lnTo>
                  <a:pt x="7541309" y="7365"/>
                </a:lnTo>
                <a:lnTo>
                  <a:pt x="7494496" y="126"/>
                </a:lnTo>
                <a:close/>
              </a:path>
              <a:path w="7582534" h="70485">
                <a:moveTo>
                  <a:pt x="7559351" y="16890"/>
                </a:moveTo>
                <a:lnTo>
                  <a:pt x="7494517" y="16890"/>
                </a:lnTo>
                <a:lnTo>
                  <a:pt x="7533419" y="22859"/>
                </a:lnTo>
                <a:lnTo>
                  <a:pt x="7567539" y="41020"/>
                </a:lnTo>
                <a:lnTo>
                  <a:pt x="7582444" y="29082"/>
                </a:lnTo>
                <a:lnTo>
                  <a:pt x="7559351" y="16890"/>
                </a:lnTo>
                <a:close/>
              </a:path>
              <a:path w="7582534" h="70485">
                <a:moveTo>
                  <a:pt x="87939" y="0"/>
                </a:moveTo>
                <a:lnTo>
                  <a:pt x="41120" y="7365"/>
                </a:lnTo>
                <a:lnTo>
                  <a:pt x="0" y="29082"/>
                </a:lnTo>
                <a:lnTo>
                  <a:pt x="14904" y="40893"/>
                </a:lnTo>
                <a:lnTo>
                  <a:pt x="49085" y="22859"/>
                </a:lnTo>
                <a:lnTo>
                  <a:pt x="87994" y="16763"/>
                </a:lnTo>
                <a:lnTo>
                  <a:pt x="152688" y="16763"/>
                </a:lnTo>
                <a:lnTo>
                  <a:pt x="134757" y="7238"/>
                </a:lnTo>
                <a:lnTo>
                  <a:pt x="87939" y="0"/>
                </a:lnTo>
                <a:close/>
              </a:path>
            </a:pathLst>
          </a:custGeom>
          <a:solidFill>
            <a:srgbClr val="F4F4F5"/>
          </a:solidFill>
        </p:spPr>
        <p:txBody>
          <a:bodyPr wrap="square" lIns="0" tIns="0" rIns="0" bIns="0" rtlCol="0"/>
          <a:lstStyle/>
          <a:p>
            <a:endParaRPr/>
          </a:p>
        </p:txBody>
      </p:sp>
      <p:sp>
        <p:nvSpPr>
          <p:cNvPr id="2" name="Holder 2"/>
          <p:cNvSpPr>
            <a:spLocks noGrp="1"/>
          </p:cNvSpPr>
          <p:nvPr>
            <p:ph type="ctrTitle"/>
          </p:nvPr>
        </p:nvSpPr>
        <p:spPr>
          <a:xfrm>
            <a:off x="5041032" y="3138434"/>
            <a:ext cx="11365230" cy="931024"/>
          </a:xfrm>
          <a:prstGeom prst="rect">
            <a:avLst/>
          </a:prstGeom>
        </p:spPr>
        <p:txBody>
          <a:bodyPr wrap="square" lIns="0" tIns="0" rIns="0" bIns="0">
            <a:spAutoFit/>
          </a:bodyPr>
          <a:lstStyle>
            <a:lvl1pPr>
              <a:defRPr sz="6050" b="0" i="0">
                <a:solidFill>
                  <a:schemeClr val="bg1"/>
                </a:solidFill>
                <a:latin typeface="Century Gothic" panose="020B0502020202020204" pitchFamily="34" charset="0"/>
                <a:cs typeface="Arial"/>
              </a:defRPr>
            </a:lvl1pPr>
          </a:lstStyle>
          <a:p>
            <a:endParaRPr/>
          </a:p>
        </p:txBody>
      </p:sp>
      <p:sp>
        <p:nvSpPr>
          <p:cNvPr id="3" name="Holder 3"/>
          <p:cNvSpPr>
            <a:spLocks noGrp="1"/>
          </p:cNvSpPr>
          <p:nvPr>
            <p:ph type="subTitle" idx="4"/>
          </p:nvPr>
        </p:nvSpPr>
        <p:spPr>
          <a:xfrm>
            <a:off x="3015615" y="6347460"/>
            <a:ext cx="14072870" cy="1215717"/>
          </a:xfrm>
          <a:prstGeom prst="rect">
            <a:avLst/>
          </a:prstGeom>
        </p:spPr>
        <p:txBody>
          <a:bodyPr wrap="square" lIns="0" tIns="0" rIns="0" bIns="0">
            <a:spAutoFit/>
          </a:bodyPr>
          <a:lstStyle>
            <a:lvl1pPr>
              <a:defRPr>
                <a:latin typeface="Century Gothic" panose="020B0502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005205" y="2644776"/>
            <a:ext cx="8879311" cy="7480411"/>
          </a:xfrm>
        </p:spPr>
        <p:txBody>
          <a:bodyPr/>
          <a:lstStyle>
            <a:lvl1pPr>
              <a:defRPr sz="4628"/>
            </a:lvl1pPr>
            <a:lvl2pPr>
              <a:defRPr sz="3967"/>
            </a:lvl2pPr>
            <a:lvl3pPr>
              <a:defRPr sz="3306"/>
            </a:lvl3pPr>
            <a:lvl4pPr>
              <a:defRPr sz="2975"/>
            </a:lvl4pPr>
            <a:lvl5pPr>
              <a:defRPr sz="2975"/>
            </a:lvl5pPr>
            <a:lvl6pPr>
              <a:defRPr sz="2975"/>
            </a:lvl6pPr>
            <a:lvl7pPr>
              <a:defRPr sz="2975"/>
            </a:lvl7pPr>
            <a:lvl8pPr>
              <a:defRPr sz="2975"/>
            </a:lvl8pPr>
            <a:lvl9pPr>
              <a:defRPr sz="2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10219584" y="2644776"/>
            <a:ext cx="8879311" cy="7480411"/>
          </a:xfrm>
        </p:spPr>
        <p:txBody>
          <a:bodyPr/>
          <a:lstStyle>
            <a:lvl1pPr>
              <a:defRPr sz="4628"/>
            </a:lvl1pPr>
            <a:lvl2pPr>
              <a:defRPr sz="3967"/>
            </a:lvl2pPr>
            <a:lvl3pPr>
              <a:defRPr sz="3306"/>
            </a:lvl3pPr>
            <a:lvl4pPr>
              <a:defRPr sz="2975"/>
            </a:lvl4pPr>
            <a:lvl5pPr>
              <a:defRPr sz="2975"/>
            </a:lvl5pPr>
            <a:lvl6pPr>
              <a:defRPr sz="2975"/>
            </a:lvl6pPr>
            <a:lvl7pPr>
              <a:defRPr sz="2975"/>
            </a:lvl7pPr>
            <a:lvl8pPr>
              <a:defRPr sz="2975"/>
            </a:lvl8pPr>
            <a:lvl9pPr>
              <a:defRPr sz="2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6" name="Footer Placeholder 5"/>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7" name="Slide Number Placeholder 6"/>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3544849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1005205" y="2537201"/>
            <a:ext cx="8882802" cy="1057384"/>
          </a:xfrm>
        </p:spPr>
        <p:txBody>
          <a:bodyPr anchor="b"/>
          <a:lstStyle>
            <a:lvl1pPr marL="0" indent="0">
              <a:buNone/>
              <a:defRPr sz="3967" b="1"/>
            </a:lvl1pPr>
            <a:lvl2pPr marL="755660" indent="0">
              <a:buNone/>
              <a:defRPr sz="3306" b="1"/>
            </a:lvl2pPr>
            <a:lvl3pPr marL="1511320" indent="0">
              <a:buNone/>
              <a:defRPr sz="2975" b="1"/>
            </a:lvl3pPr>
            <a:lvl4pPr marL="2266980" indent="0">
              <a:buNone/>
              <a:defRPr sz="2644" b="1"/>
            </a:lvl4pPr>
            <a:lvl5pPr marL="3022641" indent="0">
              <a:buNone/>
              <a:defRPr sz="2644" b="1"/>
            </a:lvl5pPr>
            <a:lvl6pPr marL="3778301" indent="0">
              <a:buNone/>
              <a:defRPr sz="2644" b="1"/>
            </a:lvl6pPr>
            <a:lvl7pPr marL="4533961" indent="0">
              <a:buNone/>
              <a:defRPr sz="2644" b="1"/>
            </a:lvl7pPr>
            <a:lvl8pPr marL="5289621" indent="0">
              <a:buNone/>
              <a:defRPr sz="2644" b="1"/>
            </a:lvl8pPr>
            <a:lvl9pPr marL="6045281" indent="0">
              <a:buNone/>
              <a:defRPr sz="2644" b="1"/>
            </a:lvl9pPr>
          </a:lstStyle>
          <a:p>
            <a:pPr lvl="0"/>
            <a:r>
              <a:rPr lang="en-US"/>
              <a:t>Click to edit Master text styles</a:t>
            </a:r>
          </a:p>
        </p:txBody>
      </p:sp>
      <p:sp>
        <p:nvSpPr>
          <p:cNvPr id="4" name="Content Placeholder 3"/>
          <p:cNvSpPr>
            <a:spLocks noGrp="1"/>
          </p:cNvSpPr>
          <p:nvPr>
            <p:ph sz="half" idx="2"/>
          </p:nvPr>
        </p:nvSpPr>
        <p:spPr>
          <a:xfrm>
            <a:off x="1005205" y="3594585"/>
            <a:ext cx="8882802" cy="6530601"/>
          </a:xfrm>
        </p:spPr>
        <p:txBody>
          <a:bodyPr/>
          <a:lstStyle>
            <a:lvl1pPr>
              <a:defRPr sz="3967"/>
            </a:lvl1pPr>
            <a:lvl2pPr>
              <a:defRPr sz="3306"/>
            </a:lvl2pPr>
            <a:lvl3pPr>
              <a:defRPr sz="2975"/>
            </a:lvl3pPr>
            <a:lvl4pPr>
              <a:defRPr sz="2644"/>
            </a:lvl4pPr>
            <a:lvl5pPr>
              <a:defRPr sz="2644"/>
            </a:lvl5pPr>
            <a:lvl6pPr>
              <a:defRPr sz="2644"/>
            </a:lvl6pPr>
            <a:lvl7pPr>
              <a:defRPr sz="2644"/>
            </a:lvl7pPr>
            <a:lvl8pPr>
              <a:defRPr sz="2644"/>
            </a:lvl8pPr>
            <a:lvl9pPr>
              <a:defRPr sz="26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10212605" y="2537201"/>
            <a:ext cx="8886291" cy="1057384"/>
          </a:xfrm>
        </p:spPr>
        <p:txBody>
          <a:bodyPr anchor="b"/>
          <a:lstStyle>
            <a:lvl1pPr marL="0" indent="0">
              <a:buNone/>
              <a:defRPr sz="3967" b="1"/>
            </a:lvl1pPr>
            <a:lvl2pPr marL="755660" indent="0">
              <a:buNone/>
              <a:defRPr sz="3306" b="1"/>
            </a:lvl2pPr>
            <a:lvl3pPr marL="1511320" indent="0">
              <a:buNone/>
              <a:defRPr sz="2975" b="1"/>
            </a:lvl3pPr>
            <a:lvl4pPr marL="2266980" indent="0">
              <a:buNone/>
              <a:defRPr sz="2644" b="1"/>
            </a:lvl4pPr>
            <a:lvl5pPr marL="3022641" indent="0">
              <a:buNone/>
              <a:defRPr sz="2644" b="1"/>
            </a:lvl5pPr>
            <a:lvl6pPr marL="3778301" indent="0">
              <a:buNone/>
              <a:defRPr sz="2644" b="1"/>
            </a:lvl6pPr>
            <a:lvl7pPr marL="4533961" indent="0">
              <a:buNone/>
              <a:defRPr sz="2644" b="1"/>
            </a:lvl7pPr>
            <a:lvl8pPr marL="5289621" indent="0">
              <a:buNone/>
              <a:defRPr sz="2644" b="1"/>
            </a:lvl8pPr>
            <a:lvl9pPr marL="6045281" indent="0">
              <a:buNone/>
              <a:defRPr sz="2644" b="1"/>
            </a:lvl9pPr>
          </a:lstStyle>
          <a:p>
            <a:pPr lvl="0"/>
            <a:r>
              <a:rPr lang="en-US"/>
              <a:t>Click to edit Master text styles</a:t>
            </a:r>
          </a:p>
        </p:txBody>
      </p:sp>
      <p:sp>
        <p:nvSpPr>
          <p:cNvPr id="6" name="Content Placeholder 5"/>
          <p:cNvSpPr>
            <a:spLocks noGrp="1"/>
          </p:cNvSpPr>
          <p:nvPr>
            <p:ph sz="quarter" idx="4"/>
          </p:nvPr>
        </p:nvSpPr>
        <p:spPr>
          <a:xfrm>
            <a:off x="10212605" y="3594585"/>
            <a:ext cx="8886291" cy="6530601"/>
          </a:xfrm>
        </p:spPr>
        <p:txBody>
          <a:bodyPr/>
          <a:lstStyle>
            <a:lvl1pPr>
              <a:defRPr sz="3967"/>
            </a:lvl1pPr>
            <a:lvl2pPr>
              <a:defRPr sz="3306"/>
            </a:lvl2pPr>
            <a:lvl3pPr>
              <a:defRPr sz="2975"/>
            </a:lvl3pPr>
            <a:lvl4pPr>
              <a:defRPr sz="2644"/>
            </a:lvl4pPr>
            <a:lvl5pPr>
              <a:defRPr sz="2644"/>
            </a:lvl5pPr>
            <a:lvl6pPr>
              <a:defRPr sz="2644"/>
            </a:lvl6pPr>
            <a:lvl7pPr>
              <a:defRPr sz="2644"/>
            </a:lvl7pPr>
            <a:lvl8pPr>
              <a:defRPr sz="2644"/>
            </a:lvl8pPr>
            <a:lvl9pPr>
              <a:defRPr sz="26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8" name="Footer Placeholder 7"/>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9" name="Slide Number Placeholder 8"/>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1251152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4" name="Footer Placeholder 3"/>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5" name="Slide Number Placeholder 4"/>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19503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3" name="Footer Placeholder 2"/>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4" name="Slide Number Placeholder 3"/>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1917475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6" y="451291"/>
            <a:ext cx="6614110" cy="1920610"/>
          </a:xfrm>
        </p:spPr>
        <p:txBody>
          <a:bodyPr anchor="b"/>
          <a:lstStyle>
            <a:lvl1pPr algn="l">
              <a:defRPr sz="3306" b="1"/>
            </a:lvl1pPr>
          </a:lstStyle>
          <a:p>
            <a:r>
              <a:rPr lang="en-US"/>
              <a:t>Click to edit Master title style</a:t>
            </a:r>
            <a:endParaRPr lang="el-GR"/>
          </a:p>
        </p:txBody>
      </p:sp>
      <p:sp>
        <p:nvSpPr>
          <p:cNvPr id="3" name="Content Placeholder 2"/>
          <p:cNvSpPr>
            <a:spLocks noGrp="1"/>
          </p:cNvSpPr>
          <p:nvPr>
            <p:ph idx="1"/>
          </p:nvPr>
        </p:nvSpPr>
        <p:spPr>
          <a:xfrm>
            <a:off x="7860145" y="451292"/>
            <a:ext cx="11238750" cy="9673895"/>
          </a:xfrm>
        </p:spPr>
        <p:txBody>
          <a:bodyPr/>
          <a:lstStyle>
            <a:lvl1pPr>
              <a:defRPr sz="5289"/>
            </a:lvl1pPr>
            <a:lvl2pPr>
              <a:defRPr sz="4628"/>
            </a:lvl2pPr>
            <a:lvl3pPr>
              <a:defRPr sz="3967"/>
            </a:lvl3pPr>
            <a:lvl4pPr>
              <a:defRPr sz="3306"/>
            </a:lvl4pPr>
            <a:lvl5pPr>
              <a:defRPr sz="3306"/>
            </a:lvl5pPr>
            <a:lvl6pPr>
              <a:defRPr sz="3306"/>
            </a:lvl6pPr>
            <a:lvl7pPr>
              <a:defRPr sz="3306"/>
            </a:lvl7pPr>
            <a:lvl8pPr>
              <a:defRPr sz="3306"/>
            </a:lvl8pPr>
            <a:lvl9pPr>
              <a:defRPr sz="33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1005206" y="2371902"/>
            <a:ext cx="6614110" cy="7753285"/>
          </a:xfrm>
        </p:spPr>
        <p:txBody>
          <a:bodyPr/>
          <a:lstStyle>
            <a:lvl1pPr marL="0" indent="0">
              <a:buNone/>
              <a:defRPr sz="2314"/>
            </a:lvl1pPr>
            <a:lvl2pPr marL="755660" indent="0">
              <a:buNone/>
              <a:defRPr sz="1983"/>
            </a:lvl2pPr>
            <a:lvl3pPr marL="1511320" indent="0">
              <a:buNone/>
              <a:defRPr sz="1653"/>
            </a:lvl3pPr>
            <a:lvl4pPr marL="2266980" indent="0">
              <a:buNone/>
              <a:defRPr sz="1488"/>
            </a:lvl4pPr>
            <a:lvl5pPr marL="3022641" indent="0">
              <a:buNone/>
              <a:defRPr sz="1488"/>
            </a:lvl5pPr>
            <a:lvl6pPr marL="3778301" indent="0">
              <a:buNone/>
              <a:defRPr sz="1488"/>
            </a:lvl6pPr>
            <a:lvl7pPr marL="4533961" indent="0">
              <a:buNone/>
              <a:defRPr sz="1488"/>
            </a:lvl7pPr>
            <a:lvl8pPr marL="5289621" indent="0">
              <a:buNone/>
              <a:defRPr sz="1488"/>
            </a:lvl8pPr>
            <a:lvl9pPr marL="6045281" indent="0">
              <a:buNone/>
              <a:defRPr sz="1488"/>
            </a:lvl9pPr>
          </a:lstStyle>
          <a:p>
            <a:pPr lvl="0"/>
            <a:r>
              <a:rPr lang="en-US"/>
              <a:t>Click to edit Master text styles</a:t>
            </a:r>
          </a:p>
        </p:txBody>
      </p:sp>
      <p:sp>
        <p:nvSpPr>
          <p:cNvPr id="5" name="Date Placeholder 4"/>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6" name="Footer Placeholder 5"/>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7" name="Slide Number Placeholder 6"/>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438975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0544" y="7934325"/>
            <a:ext cx="12062460" cy="936692"/>
          </a:xfrm>
        </p:spPr>
        <p:txBody>
          <a:bodyPr anchor="b"/>
          <a:lstStyle>
            <a:lvl1pPr algn="l">
              <a:defRPr sz="3306" b="1"/>
            </a:lvl1pPr>
          </a:lstStyle>
          <a:p>
            <a:r>
              <a:rPr lang="en-US"/>
              <a:t>Click to edit Master title style</a:t>
            </a:r>
            <a:endParaRPr lang="el-GR"/>
          </a:p>
        </p:txBody>
      </p:sp>
      <p:sp>
        <p:nvSpPr>
          <p:cNvPr id="3" name="Picture Placeholder 2"/>
          <p:cNvSpPr>
            <a:spLocks noGrp="1"/>
          </p:cNvSpPr>
          <p:nvPr>
            <p:ph type="pic" idx="1"/>
          </p:nvPr>
        </p:nvSpPr>
        <p:spPr>
          <a:xfrm>
            <a:off x="3940544" y="1012781"/>
            <a:ext cx="12062460" cy="6800850"/>
          </a:xfrm>
        </p:spPr>
        <p:txBody>
          <a:bodyPr/>
          <a:lstStyle>
            <a:lvl1pPr marL="0" indent="0">
              <a:buNone/>
              <a:defRPr sz="5289"/>
            </a:lvl1pPr>
            <a:lvl2pPr marL="755660" indent="0">
              <a:buNone/>
              <a:defRPr sz="4628"/>
            </a:lvl2pPr>
            <a:lvl3pPr marL="1511320" indent="0">
              <a:buNone/>
              <a:defRPr sz="3967"/>
            </a:lvl3pPr>
            <a:lvl4pPr marL="2266980" indent="0">
              <a:buNone/>
              <a:defRPr sz="3306"/>
            </a:lvl4pPr>
            <a:lvl5pPr marL="3022641" indent="0">
              <a:buNone/>
              <a:defRPr sz="3306"/>
            </a:lvl5pPr>
            <a:lvl6pPr marL="3778301" indent="0">
              <a:buNone/>
              <a:defRPr sz="3306"/>
            </a:lvl6pPr>
            <a:lvl7pPr marL="4533961" indent="0">
              <a:buNone/>
              <a:defRPr sz="3306"/>
            </a:lvl7pPr>
            <a:lvl8pPr marL="5289621" indent="0">
              <a:buNone/>
              <a:defRPr sz="3306"/>
            </a:lvl8pPr>
            <a:lvl9pPr marL="6045281" indent="0">
              <a:buNone/>
              <a:defRPr sz="3306"/>
            </a:lvl9pPr>
          </a:lstStyle>
          <a:p>
            <a:endParaRPr lang="el-GR"/>
          </a:p>
        </p:txBody>
      </p:sp>
      <p:sp>
        <p:nvSpPr>
          <p:cNvPr id="4" name="Text Placeholder 3"/>
          <p:cNvSpPr>
            <a:spLocks noGrp="1"/>
          </p:cNvSpPr>
          <p:nvPr>
            <p:ph type="body" sz="half" idx="2"/>
          </p:nvPr>
        </p:nvSpPr>
        <p:spPr>
          <a:xfrm>
            <a:off x="3940544" y="8871017"/>
            <a:ext cx="12062460" cy="1330258"/>
          </a:xfrm>
        </p:spPr>
        <p:txBody>
          <a:bodyPr/>
          <a:lstStyle>
            <a:lvl1pPr marL="0" indent="0">
              <a:buNone/>
              <a:defRPr sz="2314"/>
            </a:lvl1pPr>
            <a:lvl2pPr marL="755660" indent="0">
              <a:buNone/>
              <a:defRPr sz="1983"/>
            </a:lvl2pPr>
            <a:lvl3pPr marL="1511320" indent="0">
              <a:buNone/>
              <a:defRPr sz="1653"/>
            </a:lvl3pPr>
            <a:lvl4pPr marL="2266980" indent="0">
              <a:buNone/>
              <a:defRPr sz="1488"/>
            </a:lvl4pPr>
            <a:lvl5pPr marL="3022641" indent="0">
              <a:buNone/>
              <a:defRPr sz="1488"/>
            </a:lvl5pPr>
            <a:lvl6pPr marL="3778301" indent="0">
              <a:buNone/>
              <a:defRPr sz="1488"/>
            </a:lvl6pPr>
            <a:lvl7pPr marL="4533961" indent="0">
              <a:buNone/>
              <a:defRPr sz="1488"/>
            </a:lvl7pPr>
            <a:lvl8pPr marL="5289621" indent="0">
              <a:buNone/>
              <a:defRPr sz="1488"/>
            </a:lvl8pPr>
            <a:lvl9pPr marL="6045281" indent="0">
              <a:buNone/>
              <a:defRPr sz="1488"/>
            </a:lvl9pPr>
          </a:lstStyle>
          <a:p>
            <a:pPr lvl="0"/>
            <a:r>
              <a:rPr lang="en-US"/>
              <a:t>Click to edit Master text styles</a:t>
            </a:r>
          </a:p>
        </p:txBody>
      </p:sp>
      <p:sp>
        <p:nvSpPr>
          <p:cNvPr id="5" name="Date Placeholder 4"/>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6" name="Footer Placeholder 5"/>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7" name="Slide Number Placeholder 6"/>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3276740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5" name="Footer Placeholder 4"/>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6" name="Slide Number Placeholder 5"/>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95312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75472" y="453917"/>
            <a:ext cx="4523423" cy="967127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005205" y="453917"/>
            <a:ext cx="13235199" cy="96712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5" name="Footer Placeholder 4"/>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6" name="Slide Number Placeholder 5"/>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413002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300" b="0" i="0">
                <a:solidFill>
                  <a:srgbClr val="192957"/>
                </a:solidFill>
                <a:latin typeface="Century Gothic" panose="020B0502020202020204" pitchFamily="34" charset="0"/>
                <a:cs typeface="Century Gothic" panose="020B0502020202020204" pitchFamily="34" charset="0"/>
              </a:defRPr>
            </a:lvl1pPr>
          </a:lstStyle>
          <a:p>
            <a:endParaRPr/>
          </a:p>
        </p:txBody>
      </p:sp>
      <p:sp>
        <p:nvSpPr>
          <p:cNvPr id="3" name="Holder 3"/>
          <p:cNvSpPr>
            <a:spLocks noGrp="1"/>
          </p:cNvSpPr>
          <p:nvPr>
            <p:ph type="body" idx="1"/>
          </p:nvPr>
        </p:nvSpPr>
        <p:spPr/>
        <p:txBody>
          <a:bodyPr lIns="0" tIns="0" rIns="0" bIns="0"/>
          <a:lstStyle>
            <a:lvl1pPr>
              <a:defRPr sz="7900" b="0" i="0">
                <a:solidFill>
                  <a:srgbClr val="192957"/>
                </a:solidFill>
                <a:latin typeface="Century Gothic" panose="020B0502020202020204" pitchFamily="34" charset="0"/>
                <a:cs typeface="Century Gothic" panose="020B0502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300" b="0" i="0">
                <a:solidFill>
                  <a:srgbClr val="192957"/>
                </a:solidFill>
                <a:latin typeface="Century Gothic" panose="020B0502020202020204" pitchFamily="34" charset="0"/>
                <a:cs typeface="Century Gothic" panose="020B0502020202020204" pitchFamily="34" charset="0"/>
              </a:defRPr>
            </a:lvl1pPr>
          </a:lstStyle>
          <a:p>
            <a:endParaRPr/>
          </a:p>
        </p:txBody>
      </p:sp>
      <p:sp>
        <p:nvSpPr>
          <p:cNvPr id="3" name="Holder 3"/>
          <p:cNvSpPr>
            <a:spLocks noGrp="1"/>
          </p:cNvSpPr>
          <p:nvPr>
            <p:ph sz="half" idx="2"/>
          </p:nvPr>
        </p:nvSpPr>
        <p:spPr>
          <a:xfrm>
            <a:off x="1005205" y="2606992"/>
            <a:ext cx="8745284" cy="1215717"/>
          </a:xfrm>
          <a:prstGeom prst="rect">
            <a:avLst/>
          </a:prstGeom>
        </p:spPr>
        <p:txBody>
          <a:bodyPr wrap="square" lIns="0" tIns="0" rIns="0" bIns="0">
            <a:spAutoFit/>
          </a:bodyPr>
          <a:lstStyle>
            <a:lvl1pPr>
              <a:defRPr>
                <a:latin typeface="Century Gothic" panose="020B0502020202020204" pitchFamily="34" charset="0"/>
              </a:defRPr>
            </a:lvl1pPr>
          </a:lstStyle>
          <a:p>
            <a:endParaRPr/>
          </a:p>
        </p:txBody>
      </p:sp>
      <p:sp>
        <p:nvSpPr>
          <p:cNvPr id="4" name="Holder 4"/>
          <p:cNvSpPr>
            <a:spLocks noGrp="1"/>
          </p:cNvSpPr>
          <p:nvPr>
            <p:ph sz="half" idx="3"/>
          </p:nvPr>
        </p:nvSpPr>
        <p:spPr>
          <a:xfrm>
            <a:off x="10353611" y="2606992"/>
            <a:ext cx="8745284" cy="1215717"/>
          </a:xfrm>
          <a:prstGeom prst="rect">
            <a:avLst/>
          </a:prstGeom>
        </p:spPr>
        <p:txBody>
          <a:bodyPr wrap="square" lIns="0" tIns="0" rIns="0" bIns="0">
            <a:spAutoFit/>
          </a:bodyPr>
          <a:lstStyle>
            <a:lvl1pPr>
              <a:defRPr>
                <a:latin typeface="Century Gothic" panose="020B0502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300" b="0" i="0">
                <a:solidFill>
                  <a:srgbClr val="192957"/>
                </a:solidFill>
                <a:latin typeface="Century Gothic" panose="020B0502020202020204" pitchFamily="34" charset="0"/>
                <a:cs typeface="Century Gothic" panose="020B0502020202020204" pitchFamily="34" charset="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643260" y="10903958"/>
            <a:ext cx="4690957" cy="340176"/>
          </a:xfrm>
          <a:prstGeom prst="rect">
            <a:avLst/>
          </a:prstGeom>
        </p:spPr>
        <p:txBody>
          <a:bodyPr/>
          <a:lstStyle>
            <a:lvl1pPr algn="r">
              <a:defRPr sz="1983">
                <a:solidFill>
                  <a:schemeClr val="tx1"/>
                </a:solidFill>
              </a:defRPr>
            </a:lvl1pPr>
          </a:lstStyle>
          <a:p>
            <a:fld id="{A080AF1B-F598-4F76-84DA-4773B211A236}" type="slidenum">
              <a:rPr lang="el-GR" smtClean="0">
                <a:solidFill>
                  <a:prstClr val="black"/>
                </a:solidFill>
              </a:rPr>
              <a:pPr/>
              <a:t>‹#›</a:t>
            </a:fld>
            <a:endParaRPr lang="el-GR">
              <a:solidFill>
                <a:prstClr val="black"/>
              </a:solidFill>
            </a:endParaRPr>
          </a:p>
        </p:txBody>
      </p:sp>
      <p:sp>
        <p:nvSpPr>
          <p:cNvPr id="5" name="Title Placeholder 1"/>
          <p:cNvSpPr>
            <a:spLocks noGrp="1"/>
          </p:cNvSpPr>
          <p:nvPr>
            <p:ph type="title"/>
          </p:nvPr>
        </p:nvSpPr>
        <p:spPr>
          <a:xfrm>
            <a:off x="1005205" y="430793"/>
            <a:ext cx="18093690" cy="1547172"/>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10" name="Content Placeholder 2"/>
          <p:cNvSpPr>
            <a:spLocks noGrp="1"/>
          </p:cNvSpPr>
          <p:nvPr>
            <p:ph idx="1"/>
          </p:nvPr>
        </p:nvSpPr>
        <p:spPr>
          <a:xfrm>
            <a:off x="1005205" y="2335006"/>
            <a:ext cx="18093690" cy="7790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1312" y="10854536"/>
            <a:ext cx="1137509" cy="4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28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643260" y="10903958"/>
            <a:ext cx="4690957" cy="340176"/>
          </a:xfrm>
          <a:prstGeom prst="rect">
            <a:avLst/>
          </a:prstGeom>
        </p:spPr>
        <p:txBody>
          <a:bodyPr/>
          <a:lstStyle>
            <a:lvl1pPr algn="r">
              <a:defRPr sz="1983">
                <a:solidFill>
                  <a:schemeClr val="tx1"/>
                </a:solidFill>
              </a:defRPr>
            </a:lvl1pPr>
          </a:lstStyle>
          <a:p>
            <a:fld id="{A080AF1B-F598-4F76-84DA-4773B211A236}" type="slidenum">
              <a:rPr lang="el-GR" smtClean="0">
                <a:solidFill>
                  <a:prstClr val="black"/>
                </a:solidFill>
              </a:rPr>
              <a:pPr/>
              <a:t>‹#›</a:t>
            </a:fld>
            <a:endParaRPr lang="el-GR">
              <a:solidFill>
                <a:prstClr val="black"/>
              </a:solidFill>
            </a:endParaRPr>
          </a:p>
        </p:txBody>
      </p:sp>
      <p:sp>
        <p:nvSpPr>
          <p:cNvPr id="5" name="Title Placeholder 1"/>
          <p:cNvSpPr>
            <a:spLocks noGrp="1"/>
          </p:cNvSpPr>
          <p:nvPr>
            <p:ph type="title"/>
          </p:nvPr>
        </p:nvSpPr>
        <p:spPr>
          <a:xfrm>
            <a:off x="1005205" y="430793"/>
            <a:ext cx="18093690" cy="1547172"/>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10" name="Content Placeholder 2"/>
          <p:cNvSpPr>
            <a:spLocks noGrp="1"/>
          </p:cNvSpPr>
          <p:nvPr>
            <p:ph idx="1"/>
          </p:nvPr>
        </p:nvSpPr>
        <p:spPr>
          <a:xfrm>
            <a:off x="1005205" y="2335006"/>
            <a:ext cx="18093690" cy="7790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1312" y="10854536"/>
            <a:ext cx="1137509" cy="4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72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5" name="Footer Placeholder 4"/>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6" name="Slide Number Placeholder 5"/>
          <p:cNvSpPr>
            <a:spLocks noGrp="1"/>
          </p:cNvSpPr>
          <p:nvPr>
            <p:ph type="sldNum" sz="quarter" idx="12"/>
          </p:nvPr>
        </p:nvSpPr>
        <p:spPr>
          <a:xfrm>
            <a:off x="15018466" y="10776540"/>
            <a:ext cx="4690957" cy="603470"/>
          </a:xfrm>
          <a:prstGeom prst="rect">
            <a:avLst/>
          </a:prstGeom>
        </p:spPr>
        <p:txBody>
          <a:bodyPr/>
          <a:lstStyle>
            <a:lvl1pPr algn="r">
              <a:defRPr sz="1818"/>
            </a:lvl1p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370481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8085" y="7283627"/>
            <a:ext cx="17088485" cy="2251207"/>
          </a:xfrm>
        </p:spPr>
        <p:txBody>
          <a:bodyPr anchor="t"/>
          <a:lstStyle>
            <a:lvl1pPr algn="l">
              <a:defRPr sz="6611" b="1" cap="all"/>
            </a:lvl1pPr>
          </a:lstStyle>
          <a:p>
            <a:r>
              <a:rPr lang="en-US"/>
              <a:t>Click to edit Master title style</a:t>
            </a:r>
            <a:endParaRPr lang="el-GR"/>
          </a:p>
        </p:txBody>
      </p:sp>
      <p:sp>
        <p:nvSpPr>
          <p:cNvPr id="3" name="Text Placeholder 2"/>
          <p:cNvSpPr>
            <a:spLocks noGrp="1"/>
          </p:cNvSpPr>
          <p:nvPr>
            <p:ph type="body" idx="1"/>
          </p:nvPr>
        </p:nvSpPr>
        <p:spPr>
          <a:xfrm>
            <a:off x="1588085" y="4804151"/>
            <a:ext cx="17088485" cy="2479476"/>
          </a:xfrm>
        </p:spPr>
        <p:txBody>
          <a:bodyPr anchor="b"/>
          <a:lstStyle>
            <a:lvl1pPr marL="0" indent="0">
              <a:buNone/>
              <a:defRPr sz="3306">
                <a:solidFill>
                  <a:schemeClr val="tx1">
                    <a:tint val="75000"/>
                  </a:schemeClr>
                </a:solidFill>
              </a:defRPr>
            </a:lvl1pPr>
            <a:lvl2pPr marL="755660" indent="0">
              <a:buNone/>
              <a:defRPr sz="2975">
                <a:solidFill>
                  <a:schemeClr val="tx1">
                    <a:tint val="75000"/>
                  </a:schemeClr>
                </a:solidFill>
              </a:defRPr>
            </a:lvl2pPr>
            <a:lvl3pPr marL="1511320" indent="0">
              <a:buNone/>
              <a:defRPr sz="2644">
                <a:solidFill>
                  <a:schemeClr val="tx1">
                    <a:tint val="75000"/>
                  </a:schemeClr>
                </a:solidFill>
              </a:defRPr>
            </a:lvl3pPr>
            <a:lvl4pPr marL="2266980" indent="0">
              <a:buNone/>
              <a:defRPr sz="2314">
                <a:solidFill>
                  <a:schemeClr val="tx1">
                    <a:tint val="75000"/>
                  </a:schemeClr>
                </a:solidFill>
              </a:defRPr>
            </a:lvl4pPr>
            <a:lvl5pPr marL="3022641" indent="0">
              <a:buNone/>
              <a:defRPr sz="2314">
                <a:solidFill>
                  <a:schemeClr val="tx1">
                    <a:tint val="75000"/>
                  </a:schemeClr>
                </a:solidFill>
              </a:defRPr>
            </a:lvl5pPr>
            <a:lvl6pPr marL="3778301" indent="0">
              <a:buNone/>
              <a:defRPr sz="2314">
                <a:solidFill>
                  <a:schemeClr val="tx1">
                    <a:tint val="75000"/>
                  </a:schemeClr>
                </a:solidFill>
              </a:defRPr>
            </a:lvl6pPr>
            <a:lvl7pPr marL="4533961" indent="0">
              <a:buNone/>
              <a:defRPr sz="2314">
                <a:solidFill>
                  <a:schemeClr val="tx1">
                    <a:tint val="75000"/>
                  </a:schemeClr>
                </a:solidFill>
              </a:defRPr>
            </a:lvl7pPr>
            <a:lvl8pPr marL="5289621" indent="0">
              <a:buNone/>
              <a:defRPr sz="2314">
                <a:solidFill>
                  <a:schemeClr val="tx1">
                    <a:tint val="75000"/>
                  </a:schemeClr>
                </a:solidFill>
              </a:defRPr>
            </a:lvl8pPr>
            <a:lvl9pPr marL="6045281" indent="0">
              <a:buNone/>
              <a:defRPr sz="231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205" y="10505635"/>
            <a:ext cx="4690957" cy="603470"/>
          </a:xfrm>
          <a:prstGeom prst="rect">
            <a:avLst/>
          </a:prstGeom>
        </p:spPr>
        <p:txBody>
          <a:bodyPr/>
          <a:lstStyle/>
          <a:p>
            <a:endParaRPr lang="el-GR">
              <a:solidFill>
                <a:prstClr val="black"/>
              </a:solidFill>
            </a:endParaRPr>
          </a:p>
        </p:txBody>
      </p:sp>
      <p:sp>
        <p:nvSpPr>
          <p:cNvPr id="5" name="Footer Placeholder 4"/>
          <p:cNvSpPr>
            <a:spLocks noGrp="1"/>
          </p:cNvSpPr>
          <p:nvPr>
            <p:ph type="ftr" sz="quarter" idx="11"/>
          </p:nvPr>
        </p:nvSpPr>
        <p:spPr>
          <a:xfrm>
            <a:off x="6868901" y="10505635"/>
            <a:ext cx="6366298" cy="603470"/>
          </a:xfrm>
          <a:prstGeom prst="rect">
            <a:avLst/>
          </a:prstGeom>
        </p:spPr>
        <p:txBody>
          <a:bodyPr/>
          <a:lstStyle/>
          <a:p>
            <a:endParaRPr lang="el-GR">
              <a:solidFill>
                <a:prstClr val="black"/>
              </a:solidFill>
            </a:endParaRPr>
          </a:p>
        </p:txBody>
      </p:sp>
      <p:sp>
        <p:nvSpPr>
          <p:cNvPr id="6" name="Slide Number Placeholder 5"/>
          <p:cNvSpPr>
            <a:spLocks noGrp="1"/>
          </p:cNvSpPr>
          <p:nvPr>
            <p:ph type="sldNum" sz="quarter" idx="12"/>
          </p:nvPr>
        </p:nvSpPr>
        <p:spPr>
          <a:xfrm>
            <a:off x="14407938" y="10505635"/>
            <a:ext cx="4690957" cy="603470"/>
          </a:xfrm>
          <a:prstGeom prst="rect">
            <a:avLst/>
          </a:prstGeom>
        </p:spPr>
        <p:txBody>
          <a:bodyPr/>
          <a:lstStyle/>
          <a:p>
            <a:fld id="{A080AF1B-F598-4F76-84DA-4773B211A236}" type="slidenum">
              <a:rPr lang="el-GR" smtClean="0">
                <a:solidFill>
                  <a:prstClr val="black"/>
                </a:solidFill>
              </a:rPr>
              <a:pPr/>
              <a:t>‹#›</a:t>
            </a:fld>
            <a:endParaRPr lang="el-GR">
              <a:solidFill>
                <a:prstClr val="black"/>
              </a:solidFill>
            </a:endParaRPr>
          </a:p>
        </p:txBody>
      </p:sp>
    </p:spTree>
    <p:extLst>
      <p:ext uri="{BB962C8B-B14F-4D97-AF65-F5344CB8AC3E}">
        <p14:creationId xmlns:p14="http://schemas.microsoft.com/office/powerpoint/2010/main" val="3368984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56160" y="3586697"/>
            <a:ext cx="8625205" cy="2509520"/>
          </a:xfrm>
          <a:prstGeom prst="rect">
            <a:avLst/>
          </a:prstGeom>
        </p:spPr>
        <p:txBody>
          <a:bodyPr wrap="square" lIns="0" tIns="0" rIns="0" bIns="0">
            <a:spAutoFit/>
          </a:bodyPr>
          <a:lstStyle>
            <a:lvl1pPr>
              <a:defRPr sz="16300" b="0" i="0">
                <a:solidFill>
                  <a:srgbClr val="192957"/>
                </a:solidFill>
                <a:latin typeface="Garamond"/>
                <a:cs typeface="Garamond"/>
              </a:defRPr>
            </a:lvl1pPr>
          </a:lstStyle>
          <a:p>
            <a:endParaRPr/>
          </a:p>
        </p:txBody>
      </p:sp>
      <p:sp>
        <p:nvSpPr>
          <p:cNvPr id="3" name="Holder 3"/>
          <p:cNvSpPr>
            <a:spLocks noGrp="1"/>
          </p:cNvSpPr>
          <p:nvPr>
            <p:ph type="body" idx="1"/>
          </p:nvPr>
        </p:nvSpPr>
        <p:spPr>
          <a:xfrm>
            <a:off x="1319035" y="4762033"/>
            <a:ext cx="16519525" cy="1215717"/>
          </a:xfrm>
          <a:prstGeom prst="rect">
            <a:avLst/>
          </a:prstGeom>
        </p:spPr>
        <p:txBody>
          <a:bodyPr wrap="square" lIns="0" tIns="0" rIns="0" bIns="0">
            <a:spAutoFit/>
          </a:bodyPr>
          <a:lstStyle>
            <a:lvl1pPr>
              <a:defRPr sz="7900" b="0" i="0">
                <a:solidFill>
                  <a:srgbClr val="192957"/>
                </a:solidFill>
                <a:latin typeface="Garamond"/>
                <a:cs typeface="Garamond"/>
              </a:defRPr>
            </a:lvl1pPr>
          </a:lstStyle>
          <a:p>
            <a:endParaRPr/>
          </a:p>
        </p:txBody>
      </p:sp>
      <p:sp>
        <p:nvSpPr>
          <p:cNvPr id="4" name="Holder 4"/>
          <p:cNvSpPr>
            <a:spLocks noGrp="1"/>
          </p:cNvSpPr>
          <p:nvPr>
            <p:ph type="ftr" sz="quarter" idx="5"/>
          </p:nvPr>
        </p:nvSpPr>
        <p:spPr>
          <a:xfrm>
            <a:off x="6835394" y="10541318"/>
            <a:ext cx="6433312" cy="56673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41318"/>
            <a:ext cx="4623943" cy="56673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a:xfrm>
            <a:off x="14474953" y="10541318"/>
            <a:ext cx="4623943" cy="56673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9" r:id="rId6"/>
  </p:sldLayoutIdLst>
  <p:txStyles>
    <p:titleStyle>
      <a:lvl1pPr>
        <a:defRPr>
          <a:latin typeface="Century Gothic" panose="020B0502020202020204" pitchFamily="34" charset="0"/>
          <a:ea typeface="+mj-ea"/>
          <a:cs typeface="+mj-cs"/>
        </a:defRPr>
      </a:lvl1pPr>
    </p:titleStyle>
    <p:bodyStyle>
      <a:lvl1pPr marL="0">
        <a:defRPr>
          <a:latin typeface="Century Gothic" panose="020B0502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52996" y="430793"/>
            <a:ext cx="18998108" cy="10371409"/>
          </a:xfrm>
          <a:prstGeom prst="rect">
            <a:avLst/>
          </a:prstGeom>
          <a:no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975">
              <a:solidFill>
                <a:prstClr val="white"/>
              </a:solidFill>
            </a:endParaRPr>
          </a:p>
        </p:txBody>
      </p:sp>
      <p:sp>
        <p:nvSpPr>
          <p:cNvPr id="2" name="Title Placeholder 1"/>
          <p:cNvSpPr>
            <a:spLocks noGrp="1"/>
          </p:cNvSpPr>
          <p:nvPr>
            <p:ph type="title"/>
          </p:nvPr>
        </p:nvSpPr>
        <p:spPr>
          <a:xfrm>
            <a:off x="1005205" y="453915"/>
            <a:ext cx="18093690" cy="152405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1005205" y="2335006"/>
            <a:ext cx="18093690" cy="7790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p:nvPr userDrawn="1"/>
        </p:nvSpPr>
        <p:spPr>
          <a:xfrm>
            <a:off x="8152239" y="10331116"/>
            <a:ext cx="3641305" cy="929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975">
              <a:solidFill>
                <a:prstClr val="white"/>
              </a:solidFill>
            </a:endParaRPr>
          </a:p>
        </p:txBody>
      </p:sp>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785510" y="10365027"/>
            <a:ext cx="2394558" cy="75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6195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ctr" defTabSz="1511320" rtl="0" eaLnBrk="1" latinLnBrk="0" hangingPunct="1">
        <a:spcBef>
          <a:spcPct val="0"/>
        </a:spcBef>
        <a:buNone/>
        <a:defRPr sz="5289" kern="1200">
          <a:solidFill>
            <a:schemeClr val="tx2">
              <a:lumMod val="75000"/>
            </a:schemeClr>
          </a:solidFill>
          <a:effectLst>
            <a:outerShdw blurRad="38100" dist="38100" dir="2700000" algn="tl">
              <a:srgbClr val="000000">
                <a:alpha val="43137"/>
              </a:srgbClr>
            </a:outerShdw>
          </a:effectLst>
          <a:latin typeface="+mj-lt"/>
          <a:ea typeface="+mj-ea"/>
          <a:cs typeface="+mj-cs"/>
        </a:defRPr>
      </a:lvl1pPr>
    </p:titleStyle>
    <p:bodyStyle>
      <a:lvl1pPr marL="566745" indent="-566745" algn="l" defTabSz="1511320" rtl="0" eaLnBrk="1" latinLnBrk="0" hangingPunct="1">
        <a:spcBef>
          <a:spcPct val="20000"/>
        </a:spcBef>
        <a:buFont typeface="Arial" pitchFamily="34" charset="0"/>
        <a:buChar char="•"/>
        <a:defRPr sz="3967" kern="1200">
          <a:solidFill>
            <a:schemeClr val="tx2">
              <a:lumMod val="75000"/>
            </a:schemeClr>
          </a:solidFill>
          <a:effectLst>
            <a:outerShdw blurRad="38100" dist="38100" dir="2700000" algn="tl">
              <a:srgbClr val="000000">
                <a:alpha val="43137"/>
              </a:srgbClr>
            </a:outerShdw>
          </a:effectLst>
          <a:latin typeface="+mn-lt"/>
          <a:ea typeface="+mn-ea"/>
          <a:cs typeface="+mn-cs"/>
        </a:defRPr>
      </a:lvl1pPr>
      <a:lvl2pPr marL="1227948" indent="-472288" algn="l" defTabSz="1511320" rtl="0" eaLnBrk="1" latinLnBrk="0" hangingPunct="1">
        <a:spcBef>
          <a:spcPct val="20000"/>
        </a:spcBef>
        <a:buFont typeface="Arial" pitchFamily="34" charset="0"/>
        <a:buChar char="–"/>
        <a:defRPr sz="3306" kern="1200">
          <a:solidFill>
            <a:schemeClr val="tx2">
              <a:lumMod val="75000"/>
            </a:schemeClr>
          </a:solidFill>
          <a:latin typeface="+mn-lt"/>
          <a:ea typeface="+mn-ea"/>
          <a:cs typeface="+mn-cs"/>
        </a:defRPr>
      </a:lvl2pPr>
      <a:lvl3pPr marL="1889150" indent="-377830" algn="l" defTabSz="1511320" rtl="0" eaLnBrk="1" latinLnBrk="0" hangingPunct="1">
        <a:spcBef>
          <a:spcPct val="20000"/>
        </a:spcBef>
        <a:buFont typeface="Arial" pitchFamily="34" charset="0"/>
        <a:buChar char="•"/>
        <a:defRPr sz="2975" kern="1200">
          <a:solidFill>
            <a:schemeClr val="tx2">
              <a:lumMod val="75000"/>
            </a:schemeClr>
          </a:solidFill>
          <a:latin typeface="+mn-lt"/>
          <a:ea typeface="+mn-ea"/>
          <a:cs typeface="+mn-cs"/>
        </a:defRPr>
      </a:lvl3pPr>
      <a:lvl4pPr marL="264481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4pPr>
      <a:lvl5pPr marL="340047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5pPr>
      <a:lvl6pPr marL="415613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6pPr>
      <a:lvl7pPr marL="491179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7pPr>
      <a:lvl8pPr marL="566745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8pPr>
      <a:lvl9pPr marL="642311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9pPr>
    </p:bodyStyle>
    <p:otherStyle>
      <a:defPPr>
        <a:defRPr lang="el-GR"/>
      </a:defPPr>
      <a:lvl1pPr marL="0" algn="l" defTabSz="1511320" rtl="0" eaLnBrk="1" latinLnBrk="0" hangingPunct="1">
        <a:defRPr sz="2975" kern="1200">
          <a:solidFill>
            <a:schemeClr val="tx1"/>
          </a:solidFill>
          <a:latin typeface="+mn-lt"/>
          <a:ea typeface="+mn-ea"/>
          <a:cs typeface="+mn-cs"/>
        </a:defRPr>
      </a:lvl1pPr>
      <a:lvl2pPr marL="755660" algn="l" defTabSz="1511320" rtl="0" eaLnBrk="1" latinLnBrk="0" hangingPunct="1">
        <a:defRPr sz="2975" kern="1200">
          <a:solidFill>
            <a:schemeClr val="tx1"/>
          </a:solidFill>
          <a:latin typeface="+mn-lt"/>
          <a:ea typeface="+mn-ea"/>
          <a:cs typeface="+mn-cs"/>
        </a:defRPr>
      </a:lvl2pPr>
      <a:lvl3pPr marL="1511320" algn="l" defTabSz="1511320" rtl="0" eaLnBrk="1" latinLnBrk="0" hangingPunct="1">
        <a:defRPr sz="2975" kern="1200">
          <a:solidFill>
            <a:schemeClr val="tx1"/>
          </a:solidFill>
          <a:latin typeface="+mn-lt"/>
          <a:ea typeface="+mn-ea"/>
          <a:cs typeface="+mn-cs"/>
        </a:defRPr>
      </a:lvl3pPr>
      <a:lvl4pPr marL="2266980" algn="l" defTabSz="1511320" rtl="0" eaLnBrk="1" latinLnBrk="0" hangingPunct="1">
        <a:defRPr sz="2975" kern="1200">
          <a:solidFill>
            <a:schemeClr val="tx1"/>
          </a:solidFill>
          <a:latin typeface="+mn-lt"/>
          <a:ea typeface="+mn-ea"/>
          <a:cs typeface="+mn-cs"/>
        </a:defRPr>
      </a:lvl4pPr>
      <a:lvl5pPr marL="3022641" algn="l" defTabSz="1511320" rtl="0" eaLnBrk="1" latinLnBrk="0" hangingPunct="1">
        <a:defRPr sz="2975" kern="1200">
          <a:solidFill>
            <a:schemeClr val="tx1"/>
          </a:solidFill>
          <a:latin typeface="+mn-lt"/>
          <a:ea typeface="+mn-ea"/>
          <a:cs typeface="+mn-cs"/>
        </a:defRPr>
      </a:lvl5pPr>
      <a:lvl6pPr marL="3778301" algn="l" defTabSz="1511320" rtl="0" eaLnBrk="1" latinLnBrk="0" hangingPunct="1">
        <a:defRPr sz="2975" kern="1200">
          <a:solidFill>
            <a:schemeClr val="tx1"/>
          </a:solidFill>
          <a:latin typeface="+mn-lt"/>
          <a:ea typeface="+mn-ea"/>
          <a:cs typeface="+mn-cs"/>
        </a:defRPr>
      </a:lvl6pPr>
      <a:lvl7pPr marL="4533961" algn="l" defTabSz="1511320" rtl="0" eaLnBrk="1" latinLnBrk="0" hangingPunct="1">
        <a:defRPr sz="2975" kern="1200">
          <a:solidFill>
            <a:schemeClr val="tx1"/>
          </a:solidFill>
          <a:latin typeface="+mn-lt"/>
          <a:ea typeface="+mn-ea"/>
          <a:cs typeface="+mn-cs"/>
        </a:defRPr>
      </a:lvl7pPr>
      <a:lvl8pPr marL="5289621" algn="l" defTabSz="1511320" rtl="0" eaLnBrk="1" latinLnBrk="0" hangingPunct="1">
        <a:defRPr sz="2975" kern="1200">
          <a:solidFill>
            <a:schemeClr val="tx1"/>
          </a:solidFill>
          <a:latin typeface="+mn-lt"/>
          <a:ea typeface="+mn-ea"/>
          <a:cs typeface="+mn-cs"/>
        </a:defRPr>
      </a:lvl8pPr>
      <a:lvl9pPr marL="6045281" algn="l" defTabSz="1511320" rtl="0" eaLnBrk="1" latinLnBrk="0" hangingPunct="1">
        <a:defRPr sz="2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64F21291-FDDE-41A2-931E-F3FEAFA13B54}"/>
              </a:ext>
            </a:extLst>
          </p:cNvPr>
          <p:cNvPicPr>
            <a:picLocks noChangeAspect="1"/>
          </p:cNvPicPr>
          <p:nvPr/>
        </p:nvPicPr>
        <p:blipFill>
          <a:blip r:embed="rId3"/>
          <a:stretch>
            <a:fillRect/>
          </a:stretch>
        </p:blipFill>
        <p:spPr>
          <a:xfrm>
            <a:off x="0" y="4334"/>
            <a:ext cx="20104100" cy="11326082"/>
          </a:xfrm>
          <a:prstGeom prst="rect">
            <a:avLst/>
          </a:prstGeom>
        </p:spPr>
      </p:pic>
      <p:sp>
        <p:nvSpPr>
          <p:cNvPr id="45" name="Rectangle 44">
            <a:extLst>
              <a:ext uri="{FF2B5EF4-FFF2-40B4-BE49-F238E27FC236}">
                <a16:creationId xmlns:a16="http://schemas.microsoft.com/office/drawing/2014/main" id="{2A5F3C27-FBEE-4F47-AC0D-5D07521C229A}"/>
              </a:ext>
            </a:extLst>
          </p:cNvPr>
          <p:cNvSpPr/>
          <p:nvPr/>
        </p:nvSpPr>
        <p:spPr>
          <a:xfrm>
            <a:off x="-2" y="3214536"/>
            <a:ext cx="20104101" cy="504364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1"/>
          <p:cNvSpPr txBox="1"/>
          <p:nvPr/>
        </p:nvSpPr>
        <p:spPr>
          <a:xfrm>
            <a:off x="5784850" y="4981575"/>
            <a:ext cx="9525000" cy="1677382"/>
          </a:xfrm>
          <a:prstGeom prst="rect">
            <a:avLst/>
          </a:prstGeom>
        </p:spPr>
        <p:txBody>
          <a:bodyPr vert="horz" wrap="square" lIns="0" tIns="15240" rIns="0" bIns="0" rtlCol="0" anchor="t">
            <a:spAutoFit/>
          </a:bodyPr>
          <a:lstStyle/>
          <a:p>
            <a:pPr marL="12700" algn="ctr"/>
            <a:r>
              <a:rPr lang="en-US" sz="6000" b="1" spc="15" dirty="0" err="1">
                <a:solidFill>
                  <a:srgbClr val="002060"/>
                </a:solidFill>
                <a:latin typeface="Century Gothic"/>
                <a:cs typeface="Georgia"/>
              </a:rPr>
              <a:t>Ενημέρωση</a:t>
            </a:r>
            <a:r>
              <a:rPr lang="en-US" sz="6000" b="1" spc="15" dirty="0">
                <a:solidFill>
                  <a:srgbClr val="002060"/>
                </a:solidFill>
                <a:latin typeface="Century Gothic"/>
                <a:cs typeface="Georgia"/>
              </a:rPr>
              <a:t> </a:t>
            </a:r>
            <a:r>
              <a:rPr lang="el-GR" sz="6000" b="1" spc="15" dirty="0">
                <a:solidFill>
                  <a:srgbClr val="002060"/>
                </a:solidFill>
                <a:latin typeface="Century Gothic"/>
                <a:cs typeface="Georgia"/>
              </a:rPr>
              <a:t>Αναλυτών</a:t>
            </a:r>
            <a:br>
              <a:rPr lang="en-US" sz="6000" b="1" spc="15" dirty="0">
                <a:latin typeface="Century Gothic" panose="020B0502020202020204" pitchFamily="34" charset="0"/>
                <a:cs typeface="Georgia"/>
              </a:rPr>
            </a:br>
            <a:r>
              <a:rPr lang="el-GR" sz="4800" i="1" spc="15" dirty="0">
                <a:solidFill>
                  <a:srgbClr val="002060"/>
                </a:solidFill>
                <a:latin typeface="Century Gothic"/>
                <a:cs typeface="Georgia"/>
              </a:rPr>
              <a:t>16</a:t>
            </a:r>
            <a:r>
              <a:rPr lang="en-US" sz="4800" i="1" spc="15" dirty="0">
                <a:solidFill>
                  <a:srgbClr val="002060"/>
                </a:solidFill>
                <a:latin typeface="Century Gothic"/>
                <a:cs typeface="Georgia"/>
              </a:rPr>
              <a:t> Μα</a:t>
            </a:r>
            <a:r>
              <a:rPr lang="en-US" sz="4800" i="1" spc="15" dirty="0" err="1">
                <a:solidFill>
                  <a:srgbClr val="002060"/>
                </a:solidFill>
                <a:latin typeface="Century Gothic"/>
                <a:cs typeface="Georgia"/>
              </a:rPr>
              <a:t>ρτίου</a:t>
            </a:r>
            <a:r>
              <a:rPr lang="en-US" sz="4800" i="1" spc="15" dirty="0">
                <a:solidFill>
                  <a:srgbClr val="002060"/>
                </a:solidFill>
                <a:latin typeface="Century Gothic"/>
                <a:cs typeface="Georgia"/>
              </a:rPr>
              <a:t> 2022</a:t>
            </a:r>
            <a:endParaRPr sz="4400" i="1" dirty="0">
              <a:solidFill>
                <a:srgbClr val="002060"/>
              </a:solidFill>
              <a:latin typeface="Century Gothic"/>
              <a:cs typeface="Georgia"/>
            </a:endParaRPr>
          </a:p>
        </p:txBody>
      </p:sp>
      <p:pic>
        <p:nvPicPr>
          <p:cNvPr id="10" name="Picture 9">
            <a:extLst>
              <a:ext uri="{FF2B5EF4-FFF2-40B4-BE49-F238E27FC236}">
                <a16:creationId xmlns:a16="http://schemas.microsoft.com/office/drawing/2014/main" id="{5D5AA005-1893-4968-A884-1F1E3FBF980C}"/>
              </a:ext>
            </a:extLst>
          </p:cNvPr>
          <p:cNvPicPr>
            <a:picLocks noChangeAspect="1"/>
          </p:cNvPicPr>
          <p:nvPr/>
        </p:nvPicPr>
        <p:blipFill rotWithShape="1">
          <a:blip r:embed="rId4">
            <a:duotone>
              <a:schemeClr val="bg2">
                <a:shade val="45000"/>
                <a:satMod val="135000"/>
              </a:schemeClr>
              <a:prstClr val="white"/>
            </a:duotone>
          </a:blip>
          <a:srcRect l="33917"/>
          <a:stretch/>
        </p:blipFill>
        <p:spPr>
          <a:xfrm>
            <a:off x="16148050" y="3296406"/>
            <a:ext cx="5829365" cy="4969615"/>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984250" y="3914775"/>
            <a:ext cx="4277322" cy="3410426"/>
          </a:xfrm>
          <a:prstGeom prst="rect">
            <a:avLst/>
          </a:prstGeom>
        </p:spPr>
      </p:pic>
    </p:spTree>
    <p:extLst>
      <p:ext uri="{BB962C8B-B14F-4D97-AF65-F5344CB8AC3E}">
        <p14:creationId xmlns:p14="http://schemas.microsoft.com/office/powerpoint/2010/main" val="419597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CA2EC-ECD5-4918-B70C-C976DEBBA7BF}"/>
              </a:ext>
            </a:extLst>
          </p:cNvPr>
          <p:cNvPicPr>
            <a:picLocks noChangeAspect="1"/>
          </p:cNvPicPr>
          <p:nvPr/>
        </p:nvPicPr>
        <p:blipFill rotWithShape="1">
          <a:blip r:embed="rId3">
            <a:alphaModFix amt="20000"/>
          </a:blip>
          <a:srcRect l="32048" r="30409"/>
          <a:stretch/>
        </p:blipFill>
        <p:spPr>
          <a:xfrm>
            <a:off x="11795319" y="63042"/>
            <a:ext cx="7668339" cy="11507242"/>
          </a:xfrm>
          <a:prstGeom prst="rect">
            <a:avLst/>
          </a:prstGeom>
        </p:spPr>
      </p:pic>
      <p:sp>
        <p:nvSpPr>
          <p:cNvPr id="8" name="object 2"/>
          <p:cNvSpPr txBox="1">
            <a:spLocks/>
          </p:cNvSpPr>
          <p:nvPr/>
        </p:nvSpPr>
        <p:spPr>
          <a:xfrm>
            <a:off x="1326373" y="1829385"/>
            <a:ext cx="16840201" cy="3074560"/>
          </a:xfrm>
          <a:prstGeom prst="rect">
            <a:avLst/>
          </a:prstGeom>
        </p:spPr>
        <p:txBody>
          <a:bodyPr vert="horz" wrap="square" lIns="0" tIns="12065" rIns="0" bIns="0" rtlCol="0" anchor="ctr">
            <a:spAutoFit/>
          </a:bodyPr>
          <a:lstStyle>
            <a:lvl1pPr algn="ctr" defTabSz="1511320" rtl="0" eaLnBrk="1" latinLnBrk="0" hangingPunct="1">
              <a:spcBef>
                <a:spcPct val="0"/>
              </a:spcBef>
              <a:buNone/>
              <a:defRPr sz="5289" kern="1200">
                <a:solidFill>
                  <a:schemeClr val="tx2">
                    <a:lumMod val="75000"/>
                  </a:schemeClr>
                </a:solidFill>
                <a:effectLst>
                  <a:outerShdw blurRad="38100" dist="38100" dir="2700000" algn="tl">
                    <a:srgbClr val="000000">
                      <a:alpha val="43137"/>
                    </a:srgbClr>
                  </a:outerShdw>
                </a:effectLst>
                <a:latin typeface="+mj-lt"/>
                <a:ea typeface="+mj-ea"/>
                <a:cs typeface="+mj-cs"/>
              </a:defRPr>
            </a:lvl1pPr>
          </a:lstStyle>
          <a:p>
            <a:pPr marL="12700" algn="l"/>
            <a:r>
              <a:rPr lang="en-US" sz="19900" b="1" spc="-45" dirty="0">
                <a:latin typeface="Jenna Sue" pitchFamily="2" charset="0"/>
              </a:rPr>
              <a:t>Thank</a:t>
            </a:r>
            <a:r>
              <a:rPr lang="en-US" sz="19900" b="1" spc="-480" dirty="0">
                <a:latin typeface="Jenna Sue" pitchFamily="2" charset="0"/>
              </a:rPr>
              <a:t> </a:t>
            </a:r>
            <a:r>
              <a:rPr lang="en-US" sz="19900" b="1" spc="75" dirty="0">
                <a:latin typeface="Jenna Sue" pitchFamily="2" charset="0"/>
              </a:rPr>
              <a:t>you</a:t>
            </a:r>
            <a:endParaRPr lang="en-US" sz="19900" spc="75" dirty="0">
              <a:latin typeface="Jenna Sue" pitchFamily="2" charset="0"/>
            </a:endParaRPr>
          </a:p>
        </p:txBody>
      </p:sp>
      <p:sp>
        <p:nvSpPr>
          <p:cNvPr id="10" name="Rectangle 9">
            <a:extLst>
              <a:ext uri="{FF2B5EF4-FFF2-40B4-BE49-F238E27FC236}">
                <a16:creationId xmlns:a16="http://schemas.microsoft.com/office/drawing/2014/main" id="{CAB1ACAE-6F8E-476D-ADB6-D65FE5305AF9}"/>
              </a:ext>
            </a:extLst>
          </p:cNvPr>
          <p:cNvSpPr/>
          <p:nvPr/>
        </p:nvSpPr>
        <p:spPr>
          <a:xfrm>
            <a:off x="1326373" y="4705295"/>
            <a:ext cx="14017626" cy="4616648"/>
          </a:xfrm>
          <a:prstGeom prst="rect">
            <a:avLst/>
          </a:prstGeom>
        </p:spPr>
        <p:txBody>
          <a:bodyPr wrap="square">
            <a:spAutoFit/>
          </a:bodyPr>
          <a:lstStyle/>
          <a:p>
            <a:r>
              <a:rPr lang="en-US" sz="13800" kern="0" spc="-120" dirty="0">
                <a:solidFill>
                  <a:srgbClr val="192957"/>
                </a:solidFill>
                <a:latin typeface="Jenna Sue" pitchFamily="2" charset="0"/>
                <a:ea typeface="+mj-ea"/>
              </a:rPr>
              <a:t>for </a:t>
            </a:r>
            <a:r>
              <a:rPr lang="en-US" sz="13800" kern="0" spc="35" dirty="0">
                <a:solidFill>
                  <a:srgbClr val="192957"/>
                </a:solidFill>
                <a:latin typeface="Jenna Sue" pitchFamily="2" charset="0"/>
                <a:ea typeface="+mj-ea"/>
              </a:rPr>
              <a:t>your </a:t>
            </a:r>
            <a:r>
              <a:rPr lang="en-US" sz="13800" kern="0" spc="105" dirty="0">
                <a:solidFill>
                  <a:srgbClr val="192957"/>
                </a:solidFill>
                <a:latin typeface="Jenna Sue" pitchFamily="2" charset="0"/>
                <a:ea typeface="+mj-ea"/>
              </a:rPr>
              <a:t>trust </a:t>
            </a:r>
            <a:r>
              <a:rPr lang="en-US" sz="13800" kern="0" dirty="0">
                <a:solidFill>
                  <a:srgbClr val="192957"/>
                </a:solidFill>
                <a:latin typeface="Jenna Sue" pitchFamily="2" charset="0"/>
                <a:ea typeface="+mj-ea"/>
              </a:rPr>
              <a:t>&amp;</a:t>
            </a:r>
            <a:r>
              <a:rPr lang="en-US" sz="13800" kern="0" spc="-819" dirty="0">
                <a:solidFill>
                  <a:srgbClr val="192957"/>
                </a:solidFill>
                <a:latin typeface="Jenna Sue" pitchFamily="2" charset="0"/>
                <a:ea typeface="+mj-ea"/>
              </a:rPr>
              <a:t> </a:t>
            </a:r>
            <a:r>
              <a:rPr lang="en-US" sz="13800" kern="0" spc="95" dirty="0">
                <a:solidFill>
                  <a:srgbClr val="192957"/>
                </a:solidFill>
                <a:latin typeface="Jenna Sue" pitchFamily="2" charset="0"/>
                <a:ea typeface="+mj-ea"/>
              </a:rPr>
              <a:t>confidence</a:t>
            </a:r>
            <a:br>
              <a:rPr lang="en-US" sz="13800" kern="0" spc="95" dirty="0">
                <a:solidFill>
                  <a:srgbClr val="192957"/>
                </a:solidFill>
                <a:latin typeface="Jenna Sue" pitchFamily="2" charset="0"/>
                <a:ea typeface="+mj-ea"/>
              </a:rPr>
            </a:br>
            <a:endParaRPr lang="en-US" dirty="0"/>
          </a:p>
        </p:txBody>
      </p:sp>
    </p:spTree>
    <p:extLst>
      <p:ext uri="{BB962C8B-B14F-4D97-AF65-F5344CB8AC3E}">
        <p14:creationId xmlns:p14="http://schemas.microsoft.com/office/powerpoint/2010/main" val="148871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3848B72-9995-479E-9785-2C87EDCFEA67}"/>
              </a:ext>
            </a:extLst>
          </p:cNvPr>
          <p:cNvSpPr txBox="1">
            <a:spLocks/>
          </p:cNvSpPr>
          <p:nvPr/>
        </p:nvSpPr>
        <p:spPr>
          <a:xfrm>
            <a:off x="1005205" y="453915"/>
            <a:ext cx="18093690" cy="1524050"/>
          </a:xfrm>
          <a:prstGeom prst="rect">
            <a:avLst/>
          </a:prstGeom>
        </p:spPr>
        <p:txBody>
          <a:bodyPr vert="horz" lIns="91440" tIns="45720" rIns="91440" bIns="45720" rtlCol="0" anchor="ctr">
            <a:normAutofit/>
          </a:bodyPr>
          <a:lstStyle>
            <a:lvl1pPr marL="566745" indent="-566745" algn="l" defTabSz="1511320" rtl="0" eaLnBrk="1" latinLnBrk="0" hangingPunct="1">
              <a:spcBef>
                <a:spcPct val="20000"/>
              </a:spcBef>
              <a:buFont typeface="Arial" pitchFamily="34" charset="0"/>
              <a:buChar char="•"/>
              <a:defRPr sz="3967" kern="1200">
                <a:solidFill>
                  <a:schemeClr val="tx2">
                    <a:lumMod val="75000"/>
                  </a:schemeClr>
                </a:solidFill>
                <a:effectLst>
                  <a:outerShdw blurRad="38100" dist="38100" dir="2700000" algn="tl">
                    <a:srgbClr val="000000">
                      <a:alpha val="43137"/>
                    </a:srgbClr>
                  </a:outerShdw>
                </a:effectLst>
                <a:latin typeface="+mn-lt"/>
                <a:ea typeface="+mn-ea"/>
                <a:cs typeface="+mn-cs"/>
              </a:defRPr>
            </a:lvl1pPr>
            <a:lvl2pPr marL="1227948" indent="-472288" algn="l" defTabSz="1511320" rtl="0" eaLnBrk="1" latinLnBrk="0" hangingPunct="1">
              <a:spcBef>
                <a:spcPct val="20000"/>
              </a:spcBef>
              <a:buFont typeface="Arial" pitchFamily="34" charset="0"/>
              <a:buChar char="–"/>
              <a:defRPr sz="3306" kern="1200">
                <a:solidFill>
                  <a:schemeClr val="tx2">
                    <a:lumMod val="75000"/>
                  </a:schemeClr>
                </a:solidFill>
                <a:latin typeface="+mn-lt"/>
                <a:ea typeface="+mn-ea"/>
                <a:cs typeface="+mn-cs"/>
              </a:defRPr>
            </a:lvl2pPr>
            <a:lvl3pPr marL="1889150" indent="-377830" algn="l" defTabSz="1511320" rtl="0" eaLnBrk="1" latinLnBrk="0" hangingPunct="1">
              <a:spcBef>
                <a:spcPct val="20000"/>
              </a:spcBef>
              <a:buFont typeface="Arial" pitchFamily="34" charset="0"/>
              <a:buChar char="•"/>
              <a:defRPr sz="2975" kern="1200">
                <a:solidFill>
                  <a:schemeClr val="tx2">
                    <a:lumMod val="75000"/>
                  </a:schemeClr>
                </a:solidFill>
                <a:latin typeface="+mn-lt"/>
                <a:ea typeface="+mn-ea"/>
                <a:cs typeface="+mn-cs"/>
              </a:defRPr>
            </a:lvl3pPr>
            <a:lvl4pPr marL="264481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4pPr>
            <a:lvl5pPr marL="340047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5pPr>
            <a:lvl6pPr marL="415613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6pPr>
            <a:lvl7pPr marL="491179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7pPr>
            <a:lvl8pPr marL="566745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8pPr>
            <a:lvl9pPr marL="642311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9pPr>
          </a:lstStyle>
          <a:p>
            <a:pPr marL="0" indent="0" algn="ctr">
              <a:spcBef>
                <a:spcPct val="0"/>
              </a:spcBef>
              <a:spcAft>
                <a:spcPts val="600"/>
              </a:spcAft>
              <a:buNone/>
            </a:pPr>
            <a:r>
              <a:rPr lang="el-GR" sz="5289">
                <a:latin typeface="+mj-lt"/>
                <a:ea typeface="+mj-ea"/>
                <a:cs typeface="+mj-cs"/>
              </a:rPr>
              <a:t>Κύκλος Εργασιών</a:t>
            </a:r>
          </a:p>
        </p:txBody>
      </p:sp>
      <p:sp>
        <p:nvSpPr>
          <p:cNvPr id="15" name="Slide Number Placeholder 3">
            <a:extLst>
              <a:ext uri="{FF2B5EF4-FFF2-40B4-BE49-F238E27FC236}">
                <a16:creationId xmlns:a16="http://schemas.microsoft.com/office/drawing/2014/main" id="{55D5CC5B-AB01-409D-8851-7382382B5090}"/>
              </a:ext>
            </a:extLst>
          </p:cNvPr>
          <p:cNvSpPr>
            <a:spLocks noGrp="1"/>
          </p:cNvSpPr>
          <p:nvPr>
            <p:ph type="sldNum" sz="quarter" idx="12"/>
          </p:nvPr>
        </p:nvSpPr>
        <p:spPr>
          <a:xfrm>
            <a:off x="15018466" y="10776540"/>
            <a:ext cx="4690957" cy="603470"/>
          </a:xfrm>
        </p:spPr>
        <p:txBody>
          <a:bodyPr>
            <a:normAutofit/>
          </a:bodyPr>
          <a:lstStyle/>
          <a:p>
            <a:pPr>
              <a:spcAft>
                <a:spcPts val="600"/>
              </a:spcAft>
            </a:pPr>
            <a:fld id="{A080AF1B-F598-4F76-84DA-4773B211A236}" type="slidenum">
              <a:rPr lang="el-GR" smtClean="0">
                <a:solidFill>
                  <a:prstClr val="black"/>
                </a:solidFill>
              </a:rPr>
              <a:pPr>
                <a:spcAft>
                  <a:spcPts val="600"/>
                </a:spcAft>
              </a:pPr>
              <a:t>2</a:t>
            </a:fld>
            <a:endParaRPr lang="el-GR">
              <a:solidFill>
                <a:prstClr val="black"/>
              </a:solidFill>
            </a:endParaRPr>
          </a:p>
        </p:txBody>
      </p:sp>
      <p:graphicFrame>
        <p:nvGraphicFramePr>
          <p:cNvPr id="2" name="Table 1">
            <a:extLst>
              <a:ext uri="{FF2B5EF4-FFF2-40B4-BE49-F238E27FC236}">
                <a16:creationId xmlns:a16="http://schemas.microsoft.com/office/drawing/2014/main" id="{E2487E24-2A71-4450-9370-F5F37A25C0D2}"/>
              </a:ext>
            </a:extLst>
          </p:cNvPr>
          <p:cNvGraphicFramePr>
            <a:graphicFrameLocks noGrp="1"/>
          </p:cNvGraphicFramePr>
          <p:nvPr>
            <p:extLst>
              <p:ext uri="{D42A27DB-BD31-4B8C-83A1-F6EECF244321}">
                <p14:modId xmlns:p14="http://schemas.microsoft.com/office/powerpoint/2010/main" val="2938620084"/>
              </p:ext>
            </p:extLst>
          </p:nvPr>
        </p:nvGraphicFramePr>
        <p:xfrm>
          <a:off x="1005205" y="2639968"/>
          <a:ext cx="18093691" cy="7180263"/>
        </p:xfrm>
        <a:graphic>
          <a:graphicData uri="http://schemas.openxmlformats.org/drawingml/2006/table">
            <a:tbl>
              <a:tblPr firstRow="1" bandRow="1">
                <a:solidFill>
                  <a:schemeClr val="bg1"/>
                </a:solidFill>
                <a:tableStyleId>{5C22544A-7EE6-4342-B048-85BDC9FD1C3A}</a:tableStyleId>
              </a:tblPr>
              <a:tblGrid>
                <a:gridCol w="8936338">
                  <a:extLst>
                    <a:ext uri="{9D8B030D-6E8A-4147-A177-3AD203B41FA5}">
                      <a16:colId xmlns:a16="http://schemas.microsoft.com/office/drawing/2014/main" val="1341554659"/>
                    </a:ext>
                  </a:extLst>
                </a:gridCol>
                <a:gridCol w="2600640">
                  <a:extLst>
                    <a:ext uri="{9D8B030D-6E8A-4147-A177-3AD203B41FA5}">
                      <a16:colId xmlns:a16="http://schemas.microsoft.com/office/drawing/2014/main" val="3485498626"/>
                    </a:ext>
                  </a:extLst>
                </a:gridCol>
                <a:gridCol w="1639511">
                  <a:extLst>
                    <a:ext uri="{9D8B030D-6E8A-4147-A177-3AD203B41FA5}">
                      <a16:colId xmlns:a16="http://schemas.microsoft.com/office/drawing/2014/main" val="2466604409"/>
                    </a:ext>
                  </a:extLst>
                </a:gridCol>
                <a:gridCol w="2600640">
                  <a:extLst>
                    <a:ext uri="{9D8B030D-6E8A-4147-A177-3AD203B41FA5}">
                      <a16:colId xmlns:a16="http://schemas.microsoft.com/office/drawing/2014/main" val="237946187"/>
                    </a:ext>
                  </a:extLst>
                </a:gridCol>
                <a:gridCol w="2316562">
                  <a:extLst>
                    <a:ext uri="{9D8B030D-6E8A-4147-A177-3AD203B41FA5}">
                      <a16:colId xmlns:a16="http://schemas.microsoft.com/office/drawing/2014/main" val="1519544545"/>
                    </a:ext>
                  </a:extLst>
                </a:gridCol>
              </a:tblGrid>
              <a:tr h="797807">
                <a:tc>
                  <a:txBody>
                    <a:bodyPr/>
                    <a:lstStyle/>
                    <a:p>
                      <a:pPr algn="l" rtl="0" fontAlgn="b"/>
                      <a:r>
                        <a:rPr lang="el-GR" sz="2600" b="0" u="none" strike="noStrike" cap="none" spc="0">
                          <a:solidFill>
                            <a:schemeClr val="bg1"/>
                          </a:solidFill>
                          <a:effectLst/>
                        </a:rPr>
                        <a:t> </a:t>
                      </a:r>
                      <a:endParaRPr lang="el-GR" sz="2600" b="0" i="0" u="none" strike="noStrike" cap="none" spc="0">
                        <a:solidFill>
                          <a:schemeClr val="bg1"/>
                        </a:solidFill>
                        <a:effectLst/>
                        <a:latin typeface="Calibri" panose="020F0502020204030204" pitchFamily="34" charset="0"/>
                      </a:endParaRPr>
                    </a:p>
                  </a:txBody>
                  <a:tcPr marL="219116" marR="521454" marT="168551" marB="16855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rtl="0" fontAlgn="ctr"/>
                      <a:r>
                        <a:rPr lang="el-GR" sz="2600" b="0" u="none" strike="noStrike" cap="none" spc="0">
                          <a:solidFill>
                            <a:schemeClr val="bg1"/>
                          </a:solidFill>
                          <a:effectLst/>
                        </a:rPr>
                        <a:t>2021</a:t>
                      </a:r>
                      <a:endParaRPr lang="el-GR" sz="2600" b="0" i="0" u="none" strike="noStrike" cap="none" spc="0">
                        <a:solidFill>
                          <a:schemeClr val="bg1"/>
                        </a:solidFill>
                        <a:effectLst/>
                        <a:latin typeface="Calibri" panose="020F0502020204030204" pitchFamily="34" charset="0"/>
                      </a:endParaRPr>
                    </a:p>
                  </a:txBody>
                  <a:tcPr marL="219116" marR="521454" marT="168551" marB="16855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rtl="0" fontAlgn="ctr"/>
                      <a:r>
                        <a:rPr lang="el-GR" sz="2600" b="0" u="none" strike="noStrike" cap="none" spc="0">
                          <a:solidFill>
                            <a:schemeClr val="bg1"/>
                          </a:solidFill>
                          <a:effectLst/>
                        </a:rPr>
                        <a:t> </a:t>
                      </a:r>
                      <a:endParaRPr lang="el-GR" sz="2600" b="0" i="0" u="none" strike="noStrike" cap="none" spc="0">
                        <a:solidFill>
                          <a:schemeClr val="bg1"/>
                        </a:solidFill>
                        <a:effectLst/>
                        <a:latin typeface="Calibri" panose="020F0502020204030204" pitchFamily="34" charset="0"/>
                      </a:endParaRPr>
                    </a:p>
                  </a:txBody>
                  <a:tcPr marL="219116" marR="521454" marT="168551" marB="16855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rtl="0" fontAlgn="ctr"/>
                      <a:r>
                        <a:rPr lang="el-GR" sz="2600" b="0" u="none" strike="noStrike" cap="none" spc="0">
                          <a:solidFill>
                            <a:schemeClr val="bg1"/>
                          </a:solidFill>
                          <a:effectLst/>
                        </a:rPr>
                        <a:t>2020</a:t>
                      </a:r>
                      <a:endParaRPr lang="el-GR" sz="2600" b="0" i="0" u="none" strike="noStrike" cap="none" spc="0">
                        <a:solidFill>
                          <a:schemeClr val="bg1"/>
                        </a:solidFill>
                        <a:effectLst/>
                        <a:latin typeface="Calibri" panose="020F0502020204030204" pitchFamily="34" charset="0"/>
                      </a:endParaRPr>
                    </a:p>
                  </a:txBody>
                  <a:tcPr marL="219116" marR="521454" marT="168551" marB="16855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rtl="0" fontAlgn="ctr"/>
                      <a:r>
                        <a:rPr lang="el-GR" sz="2600" b="0" u="none" strike="noStrike" cap="none" spc="0">
                          <a:solidFill>
                            <a:schemeClr val="bg1"/>
                          </a:solidFill>
                          <a:effectLst/>
                        </a:rPr>
                        <a:t>Δ %</a:t>
                      </a:r>
                      <a:endParaRPr lang="el-GR" sz="2600" b="0" i="0" u="none" strike="noStrike" cap="none" spc="0">
                        <a:solidFill>
                          <a:schemeClr val="bg1"/>
                        </a:solidFill>
                        <a:effectLst/>
                        <a:latin typeface="Calibri" panose="020F0502020204030204" pitchFamily="34" charset="0"/>
                      </a:endParaRPr>
                    </a:p>
                  </a:txBody>
                  <a:tcPr marL="219116" marR="521454" marT="168551" marB="16855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extLst>
                  <a:ext uri="{0D108BD9-81ED-4DB2-BD59-A6C34878D82A}">
                    <a16:rowId xmlns:a16="http://schemas.microsoft.com/office/drawing/2014/main" val="1814175019"/>
                  </a:ext>
                </a:extLst>
              </a:tr>
              <a:tr h="797807">
                <a:tc>
                  <a:txBody>
                    <a:bodyPr/>
                    <a:lstStyle/>
                    <a:p>
                      <a:pPr algn="l" rtl="0" fontAlgn="ctr"/>
                      <a:r>
                        <a:rPr lang="el-GR" sz="2600" u="none" strike="noStrike" cap="none" spc="0">
                          <a:solidFill>
                            <a:schemeClr val="tx1"/>
                          </a:solidFill>
                          <a:effectLst/>
                        </a:rPr>
                        <a:t>Κύκλος Εργασιών</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54.769</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b"/>
                      <a:r>
                        <a:rPr lang="el-GR" sz="2600" u="none" strike="noStrike" cap="none" spc="0">
                          <a:solidFill>
                            <a:schemeClr val="tx1"/>
                          </a:solidFill>
                          <a:effectLst/>
                        </a:rPr>
                        <a:t> </a:t>
                      </a:r>
                      <a:endParaRPr lang="el-GR" sz="2600" b="0" i="0"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40.842</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34,1%</a:t>
                      </a:r>
                      <a:endParaRPr lang="el-GR" sz="2600" b="1" i="1"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687033559"/>
                  </a:ext>
                </a:extLst>
              </a:tr>
              <a:tr h="797807">
                <a:tc>
                  <a:txBody>
                    <a:bodyPr/>
                    <a:lstStyle/>
                    <a:p>
                      <a:pPr algn="l" rtl="0" fontAlgn="ctr"/>
                      <a:r>
                        <a:rPr lang="el-GR" sz="2600" u="none" strike="noStrike" cap="none" spc="0">
                          <a:solidFill>
                            <a:schemeClr val="tx1"/>
                          </a:solidFill>
                          <a:effectLst/>
                        </a:rPr>
                        <a:t> </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u="none" strike="noStrike" cap="none" spc="0">
                          <a:solidFill>
                            <a:schemeClr val="tx1"/>
                          </a:solidFill>
                          <a:effectLst/>
                        </a:rPr>
                        <a:t> </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u="none" strike="noStrike" cap="none" spc="0">
                          <a:solidFill>
                            <a:schemeClr val="tx1"/>
                          </a:solidFill>
                          <a:effectLst/>
                        </a:rPr>
                        <a:t> </a:t>
                      </a:r>
                      <a:endParaRPr lang="el-GR" sz="2600" b="0" i="0"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u="none" strike="noStrike" cap="none" spc="0">
                          <a:solidFill>
                            <a:schemeClr val="tx1"/>
                          </a:solidFill>
                          <a:effectLst/>
                        </a:rPr>
                        <a:t> </a:t>
                      </a:r>
                      <a:endParaRPr lang="el-GR" sz="2600" b="1"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u="none" strike="noStrike" cap="none" spc="0">
                          <a:solidFill>
                            <a:schemeClr val="tx1"/>
                          </a:solidFill>
                          <a:effectLst/>
                        </a:rPr>
                        <a:t> </a:t>
                      </a:r>
                      <a:endParaRPr lang="el-GR" sz="2600" b="1" i="1"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3239238206"/>
                  </a:ext>
                </a:extLst>
              </a:tr>
              <a:tr h="797807">
                <a:tc>
                  <a:txBody>
                    <a:bodyPr/>
                    <a:lstStyle/>
                    <a:p>
                      <a:pPr algn="l" rtl="0" fontAlgn="ctr"/>
                      <a:r>
                        <a:rPr lang="el-GR" sz="2600" u="none" strike="noStrike" cap="none" spc="0">
                          <a:solidFill>
                            <a:schemeClr val="tx1"/>
                          </a:solidFill>
                          <a:effectLst/>
                        </a:rPr>
                        <a:t>Ελλάδα</a:t>
                      </a:r>
                      <a:endParaRPr lang="el-GR" sz="2600" b="0" i="0" u="none" strike="noStrike" cap="none" spc="0">
                        <a:solidFill>
                          <a:schemeClr val="tx1"/>
                        </a:solidFill>
                        <a:effectLst/>
                        <a:latin typeface="Calibri" panose="020F0502020204030204" pitchFamily="34" charset="0"/>
                      </a:endParaRPr>
                    </a:p>
                  </a:txBody>
                  <a:tcPr marL="219116" marR="0" marT="168551" marB="168551"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20.760</a:t>
                      </a:r>
                      <a:endParaRPr lang="el-GR" sz="2600" b="0"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b"/>
                      <a:r>
                        <a:rPr lang="el-GR" sz="2600" u="none" strike="noStrike" cap="none" spc="0">
                          <a:solidFill>
                            <a:schemeClr val="tx1"/>
                          </a:solidFill>
                          <a:effectLst/>
                        </a:rPr>
                        <a:t> </a:t>
                      </a:r>
                      <a:endParaRPr lang="el-GR" sz="2600" b="0" i="0"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20.614</a:t>
                      </a:r>
                      <a:endParaRPr lang="el-GR" sz="2600" b="0" i="0"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0,7%</a:t>
                      </a:r>
                      <a:endParaRPr lang="el-GR" sz="2600" b="1" i="1"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239578753"/>
                  </a:ext>
                </a:extLst>
              </a:tr>
              <a:tr h="797807">
                <a:tc>
                  <a:txBody>
                    <a:bodyPr/>
                    <a:lstStyle/>
                    <a:p>
                      <a:pPr algn="l" fontAlgn="b"/>
                      <a:r>
                        <a:rPr lang="el-GR" sz="2600" i="1" u="none" strike="noStrike" cap="none" spc="0">
                          <a:solidFill>
                            <a:schemeClr val="tx1"/>
                          </a:solidFill>
                          <a:effectLst/>
                        </a:rPr>
                        <a:t>Εγχώριες πωλήσεις ως % του συνόλου</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i="1" u="none" strike="noStrike" cap="none" spc="0">
                          <a:solidFill>
                            <a:schemeClr val="tx1"/>
                          </a:solidFill>
                          <a:effectLst/>
                        </a:rPr>
                        <a:t>37,9%</a:t>
                      </a:r>
                      <a:endParaRPr lang="el-GR" sz="2600" b="0" i="1" u="none" strike="noStrike" cap="none" spc="0">
                        <a:solidFill>
                          <a:schemeClr val="tx1"/>
                        </a:solidFill>
                        <a:effectLst/>
                        <a:latin typeface="Arial" panose="020B060402020202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i="1"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i="1" u="none" strike="noStrike" cap="none" spc="0">
                          <a:solidFill>
                            <a:schemeClr val="tx1"/>
                          </a:solidFill>
                          <a:effectLst/>
                        </a:rPr>
                        <a:t>50,5%</a:t>
                      </a:r>
                      <a:endParaRPr lang="el-GR" sz="2600" b="0" i="1" u="none" strike="noStrike" cap="none" spc="0">
                        <a:solidFill>
                          <a:schemeClr val="tx1"/>
                        </a:solidFill>
                        <a:effectLst/>
                        <a:latin typeface="Arial" panose="020B060402020202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116409536"/>
                  </a:ext>
                </a:extLst>
              </a:tr>
              <a:tr h="797807">
                <a:tc>
                  <a:txBody>
                    <a:bodyPr/>
                    <a:lstStyle/>
                    <a:p>
                      <a:pPr algn="l" fontAlgn="b"/>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b"/>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ctr"/>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b"/>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774167554"/>
                  </a:ext>
                </a:extLst>
              </a:tr>
              <a:tr h="797807">
                <a:tc>
                  <a:txBody>
                    <a:bodyPr/>
                    <a:lstStyle/>
                    <a:p>
                      <a:pPr algn="l" rtl="0" fontAlgn="b"/>
                      <a:r>
                        <a:rPr lang="el-GR" sz="2600" u="none" strike="noStrike" cap="none" spc="0">
                          <a:solidFill>
                            <a:schemeClr val="tx1"/>
                          </a:solidFill>
                          <a:effectLst/>
                        </a:rPr>
                        <a:t>Εξωτερικό</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b"/>
                      <a:r>
                        <a:rPr lang="el-GR" sz="2600" u="none" strike="noStrike" cap="none" spc="0">
                          <a:solidFill>
                            <a:schemeClr val="tx1"/>
                          </a:solidFill>
                          <a:effectLst/>
                        </a:rPr>
                        <a:t>34.009</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u="none" strike="noStrike" cap="none" spc="0">
                          <a:solidFill>
                            <a:schemeClr val="tx1"/>
                          </a:solidFill>
                          <a:effectLst/>
                        </a:rPr>
                        <a:t> </a:t>
                      </a:r>
                      <a:endParaRPr lang="el-GR" sz="2600" b="0" i="0"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b"/>
                      <a:r>
                        <a:rPr lang="el-GR" sz="2600" u="none" strike="noStrike" cap="none" spc="0">
                          <a:solidFill>
                            <a:schemeClr val="tx1"/>
                          </a:solidFill>
                          <a:effectLst/>
                        </a:rPr>
                        <a:t>20.228</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ctr"/>
                      <a:r>
                        <a:rPr lang="el-GR" sz="2600" u="none" strike="noStrike" cap="none" spc="0">
                          <a:solidFill>
                            <a:schemeClr val="tx1"/>
                          </a:solidFill>
                          <a:effectLst/>
                        </a:rPr>
                        <a:t>68,1%</a:t>
                      </a:r>
                      <a:endParaRPr lang="el-GR" sz="2600" b="1" i="1" u="none" strike="noStrike" cap="none" spc="0">
                        <a:solidFill>
                          <a:schemeClr val="tx1"/>
                        </a:solidFill>
                        <a:effectLst/>
                        <a:latin typeface="Calibri" panose="020F0502020204030204" pitchFamily="34" charset="0"/>
                      </a:endParaRPr>
                    </a:p>
                  </a:txBody>
                  <a:tcPr marL="219116" marR="0" marT="168551" marB="168551"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131807532"/>
                  </a:ext>
                </a:extLst>
              </a:tr>
              <a:tr h="797807">
                <a:tc>
                  <a:txBody>
                    <a:bodyPr/>
                    <a:lstStyle/>
                    <a:p>
                      <a:pPr algn="l" rtl="0" fontAlgn="b"/>
                      <a:r>
                        <a:rPr lang="el-GR" sz="2600" u="none" strike="noStrike" cap="none" spc="0">
                          <a:solidFill>
                            <a:schemeClr val="tx1"/>
                          </a:solidFill>
                          <a:effectLst/>
                        </a:rPr>
                        <a:t> </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b"/>
                      <a:r>
                        <a:rPr lang="el-GR" sz="2600" u="none" strike="noStrike" cap="none" spc="0">
                          <a:solidFill>
                            <a:schemeClr val="tx1"/>
                          </a:solidFill>
                          <a:effectLst/>
                        </a:rPr>
                        <a:t> </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b"/>
                      <a:r>
                        <a:rPr lang="el-GR" sz="2600" u="none" strike="noStrike" cap="none" spc="0">
                          <a:solidFill>
                            <a:schemeClr val="tx1"/>
                          </a:solidFill>
                          <a:effectLst/>
                        </a:rPr>
                        <a:t> </a:t>
                      </a:r>
                      <a:endParaRPr lang="el-GR" sz="2600" b="0" i="0"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b"/>
                      <a:r>
                        <a:rPr lang="el-GR" sz="2600" u="none" strike="noStrike" cap="none" spc="0">
                          <a:solidFill>
                            <a:schemeClr val="tx1"/>
                          </a:solidFill>
                          <a:effectLst/>
                        </a:rPr>
                        <a:t> </a:t>
                      </a:r>
                      <a:endParaRPr lang="el-GR" sz="2600" b="0" i="0"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rtl="0" fontAlgn="b"/>
                      <a:r>
                        <a:rPr lang="el-GR" sz="2600" u="none" strike="noStrike" cap="none" spc="0">
                          <a:solidFill>
                            <a:schemeClr val="tx1"/>
                          </a:solidFill>
                          <a:effectLst/>
                        </a:rPr>
                        <a:t> </a:t>
                      </a:r>
                      <a:endParaRPr lang="el-GR" sz="2600" b="0" i="1" u="none" strike="noStrike" cap="none" spc="0">
                        <a:solidFill>
                          <a:schemeClr val="tx1"/>
                        </a:solidFill>
                        <a:effectLst/>
                        <a:latin typeface="Calibri" panose="020F0502020204030204" pitchFamily="34" charset="0"/>
                      </a:endParaRPr>
                    </a:p>
                  </a:txBody>
                  <a:tcPr marL="219116" marR="0" marT="168551" marB="168551"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753379167"/>
                  </a:ext>
                </a:extLst>
              </a:tr>
              <a:tr h="797807">
                <a:tc>
                  <a:txBody>
                    <a:bodyPr/>
                    <a:lstStyle/>
                    <a:p>
                      <a:pPr algn="l" fontAlgn="b"/>
                      <a:r>
                        <a:rPr lang="el-GR" sz="2600" i="1" u="none" strike="noStrike" cap="none" spc="0">
                          <a:solidFill>
                            <a:schemeClr val="tx1"/>
                          </a:solidFill>
                          <a:effectLst/>
                        </a:rPr>
                        <a:t>Εξαγωγές ως % του συνόλου</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b"/>
                      <a:r>
                        <a:rPr lang="el-GR" sz="2600" i="1" u="none" strike="noStrike" cap="none" spc="0">
                          <a:solidFill>
                            <a:schemeClr val="tx1"/>
                          </a:solidFill>
                          <a:effectLst/>
                        </a:rPr>
                        <a:t>62,1%</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i="1"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rtl="0" fontAlgn="b"/>
                      <a:r>
                        <a:rPr lang="el-GR" sz="2600" i="1" u="none" strike="noStrike" cap="none" spc="0">
                          <a:solidFill>
                            <a:schemeClr val="tx1"/>
                          </a:solidFill>
                          <a:effectLst/>
                        </a:rPr>
                        <a:t>49,5%</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algn="ctr" fontAlgn="b"/>
                      <a:r>
                        <a:rPr lang="el-GR" sz="2600" u="none" strike="noStrike" cap="none" spc="0">
                          <a:solidFill>
                            <a:schemeClr val="tx1"/>
                          </a:solidFill>
                          <a:effectLst/>
                        </a:rPr>
                        <a:t> </a:t>
                      </a:r>
                      <a:endParaRPr lang="el-GR" sz="2600" b="0" i="1" u="none" strike="noStrike" cap="none" spc="0">
                        <a:solidFill>
                          <a:schemeClr val="tx1"/>
                        </a:solidFill>
                        <a:effectLst/>
                        <a:latin typeface="Arial" panose="020B0604020202020204" pitchFamily="34" charset="0"/>
                      </a:endParaRPr>
                    </a:p>
                  </a:txBody>
                  <a:tcPr marL="219116" marR="0" marT="168551" marB="168551"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998322087"/>
                  </a:ext>
                </a:extLst>
              </a:tr>
            </a:tbl>
          </a:graphicData>
        </a:graphic>
      </p:graphicFrame>
    </p:spTree>
    <p:extLst>
      <p:ext uri="{BB962C8B-B14F-4D97-AF65-F5344CB8AC3E}">
        <p14:creationId xmlns:p14="http://schemas.microsoft.com/office/powerpoint/2010/main" val="151087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1">
            <a:extLst>
              <a:ext uri="{FF2B5EF4-FFF2-40B4-BE49-F238E27FC236}">
                <a16:creationId xmlns:a16="http://schemas.microsoft.com/office/drawing/2014/main" id="{E993417F-5EA8-49F8-AE5B-4C1B1617D1EE}"/>
              </a:ext>
            </a:extLst>
          </p:cNvPr>
          <p:cNvSpPr>
            <a:spLocks noGrp="1"/>
          </p:cNvSpPr>
          <p:nvPr>
            <p:ph type="sldNum" sz="quarter" idx="12"/>
          </p:nvPr>
        </p:nvSpPr>
        <p:spPr>
          <a:xfrm>
            <a:off x="14643260" y="10903958"/>
            <a:ext cx="4690957" cy="340176"/>
          </a:xfrm>
        </p:spPr>
        <p:txBody>
          <a:bodyPr/>
          <a:lstStyle/>
          <a:p>
            <a:pPr>
              <a:spcAft>
                <a:spcPts val="600"/>
              </a:spcAft>
            </a:pPr>
            <a:fld id="{A080AF1B-F598-4F76-84DA-4773B211A236}" type="slidenum">
              <a:rPr lang="el-GR" smtClean="0">
                <a:solidFill>
                  <a:prstClr val="black"/>
                </a:solidFill>
              </a:rPr>
              <a:pPr>
                <a:spcAft>
                  <a:spcPts val="600"/>
                </a:spcAft>
              </a:pPr>
              <a:t>3</a:t>
            </a:fld>
            <a:endParaRPr lang="el-GR">
              <a:solidFill>
                <a:prstClr val="black"/>
              </a:solidFill>
            </a:endParaRPr>
          </a:p>
        </p:txBody>
      </p:sp>
      <p:sp>
        <p:nvSpPr>
          <p:cNvPr id="33" name="TextBox 3">
            <a:extLst>
              <a:ext uri="{FF2B5EF4-FFF2-40B4-BE49-F238E27FC236}">
                <a16:creationId xmlns:a16="http://schemas.microsoft.com/office/drawing/2014/main" id="{EDC746F3-A833-4938-9966-4D1FCCEDA809}"/>
              </a:ext>
            </a:extLst>
          </p:cNvPr>
          <p:cNvSpPr txBox="1"/>
          <p:nvPr/>
        </p:nvSpPr>
        <p:spPr>
          <a:xfrm>
            <a:off x="1005205" y="272716"/>
            <a:ext cx="18093690" cy="9467462"/>
          </a:xfrm>
          <a:prstGeom prst="rect">
            <a:avLst/>
          </a:prstGeom>
        </p:spPr>
        <p:txBody>
          <a:bodyPr vert="horz" lIns="91440" tIns="45720" rIns="91440" bIns="45720" rtlCol="0">
            <a:normAutofit lnSpcReduction="10000"/>
          </a:bodyPr>
          <a:lstStyle/>
          <a:p>
            <a:pPr defTabSz="1511320">
              <a:lnSpc>
                <a:spcPct val="90000"/>
              </a:lnSpc>
              <a:spcBef>
                <a:spcPct val="20000"/>
              </a:spcBef>
              <a:buFont typeface="Arial" pitchFamily="34" charset="0"/>
            </a:pPr>
            <a:endParaRPr lang="el-GR" sz="2200" dirty="0">
              <a:solidFill>
                <a:schemeClr val="tx2">
                  <a:lumMod val="75000"/>
                </a:schemeClr>
              </a:solidFill>
            </a:endParaRPr>
          </a:p>
          <a:p>
            <a:pPr defTabSz="1511320">
              <a:lnSpc>
                <a:spcPct val="90000"/>
              </a:lnSpc>
              <a:spcBef>
                <a:spcPct val="20000"/>
              </a:spcBef>
              <a:buFont typeface="Arial" pitchFamily="34" charset="0"/>
            </a:pPr>
            <a:endParaRPr lang="el-GR" sz="2200" dirty="0">
              <a:solidFill>
                <a:schemeClr val="tx2">
                  <a:lumMod val="75000"/>
                </a:schemeClr>
              </a:solidFill>
              <a:effectLst/>
            </a:endParaRPr>
          </a:p>
          <a:p>
            <a:pPr marL="342900" lvl="0" indent="-342900" algn="just" fontAlgn="base">
              <a:spcBef>
                <a:spcPts val="600"/>
              </a:spcBef>
              <a:spcAft>
                <a:spcPts val="0"/>
              </a:spcAft>
              <a:buSzPts val="1000"/>
              <a:buFont typeface="Symbol" panose="05050102010706020507" pitchFamily="18" charset="2"/>
              <a:buChar char=""/>
              <a:tabLst>
                <a:tab pos="457200" algn="l"/>
              </a:tabLst>
            </a:pPr>
            <a:r>
              <a:rPr lang="el-GR" sz="2200" b="1" spc="50" dirty="0">
                <a:solidFill>
                  <a:schemeClr val="tx2">
                    <a:lumMod val="75000"/>
                  </a:schemeClr>
                </a:solidFill>
                <a:effectLst/>
                <a:latin typeface="+mj-lt"/>
              </a:rPr>
              <a:t>Επώνυμα Προϊόντα +12%</a:t>
            </a:r>
            <a:endParaRPr lang="el-GR" sz="2200" b="1" spc="50" dirty="0">
              <a:solidFill>
                <a:schemeClr val="tx2">
                  <a:lumMod val="75000"/>
                </a:schemeClr>
              </a:solidFill>
              <a:latin typeface="+mj-lt"/>
            </a:endParaRPr>
          </a:p>
          <a:p>
            <a:pPr marL="800100" lvl="1" indent="-342900" algn="just" fontAlgn="base">
              <a:spcBef>
                <a:spcPts val="600"/>
              </a:spcBef>
              <a:buSzPts val="1000"/>
              <a:buFont typeface="Symbol" panose="05050102010706020507" pitchFamily="18" charset="2"/>
              <a:buChar char=""/>
              <a:tabLst>
                <a:tab pos="457200" algn="l"/>
              </a:tabLst>
            </a:pPr>
            <a:r>
              <a:rPr lang="el-GR" sz="2200" spc="50" dirty="0">
                <a:solidFill>
                  <a:schemeClr val="tx2">
                    <a:lumMod val="75000"/>
                  </a:schemeClr>
                </a:solidFill>
                <a:effectLst/>
                <a:latin typeface="+mj-lt"/>
                <a:ea typeface="Times New Roman" panose="02020603050405020304" pitchFamily="18" charset="0"/>
              </a:rPr>
              <a:t>Εξαιρουμένου του αντισηπτικού η αύξηση ανήλθε σε 51%</a:t>
            </a:r>
            <a:endParaRPr lang="en-US" sz="2200" spc="50" dirty="0">
              <a:solidFill>
                <a:schemeClr val="tx2">
                  <a:lumMod val="75000"/>
                </a:schemeClr>
              </a:solidFill>
              <a:effectLst/>
              <a:latin typeface="+mj-lt"/>
              <a:ea typeface="Times New Roman" panose="02020603050405020304" pitchFamily="18" charset="0"/>
            </a:endParaRPr>
          </a:p>
          <a:p>
            <a:pPr marL="800100" lvl="1" indent="-342900" algn="just" fontAlgn="base">
              <a:spcBef>
                <a:spcPts val="600"/>
              </a:spcBef>
              <a:buSzPts val="1000"/>
              <a:buFont typeface="Symbol" panose="05050102010706020507" pitchFamily="18" charset="2"/>
              <a:buChar char=""/>
              <a:tabLst>
                <a:tab pos="457200" algn="l"/>
              </a:tabLst>
            </a:pPr>
            <a:r>
              <a:rPr lang="el-GR" sz="2200" spc="50" dirty="0">
                <a:solidFill>
                  <a:schemeClr val="tx2">
                    <a:lumMod val="75000"/>
                  </a:schemeClr>
                </a:solidFill>
                <a:effectLst/>
                <a:latin typeface="+mj-lt"/>
                <a:ea typeface="Times New Roman" panose="02020603050405020304" pitchFamily="18" charset="0"/>
              </a:rPr>
              <a:t>ενισχύθηκε η θέση των επώνυμων προϊόντων (</a:t>
            </a:r>
            <a:r>
              <a:rPr lang="el-GR" sz="2200" spc="50" dirty="0" err="1">
                <a:solidFill>
                  <a:schemeClr val="tx2">
                    <a:lumMod val="75000"/>
                  </a:schemeClr>
                </a:solidFill>
                <a:effectLst/>
                <a:latin typeface="+mj-lt"/>
                <a:ea typeface="Times New Roman" panose="02020603050405020304" pitchFamily="18" charset="0"/>
              </a:rPr>
              <a:t>Karavaki</a:t>
            </a:r>
            <a:r>
              <a:rPr lang="el-GR" sz="2200" spc="50" dirty="0">
                <a:solidFill>
                  <a:schemeClr val="tx2">
                    <a:lumMod val="75000"/>
                  </a:schemeClr>
                </a:solidFill>
                <a:effectLst/>
                <a:latin typeface="+mj-lt"/>
                <a:ea typeface="Times New Roman" panose="02020603050405020304" pitchFamily="18" charset="0"/>
              </a:rPr>
              <a:t>, </a:t>
            </a:r>
            <a:r>
              <a:rPr lang="el-GR" sz="2200" spc="50" dirty="0" err="1">
                <a:solidFill>
                  <a:schemeClr val="tx2">
                    <a:lumMod val="75000"/>
                  </a:schemeClr>
                </a:solidFill>
                <a:effectLst/>
                <a:latin typeface="+mj-lt"/>
                <a:ea typeface="Times New Roman" panose="02020603050405020304" pitchFamily="18" charset="0"/>
              </a:rPr>
              <a:t>Natura</a:t>
            </a:r>
            <a:r>
              <a:rPr lang="el-GR" sz="2200" spc="50" dirty="0">
                <a:solidFill>
                  <a:schemeClr val="tx2">
                    <a:lumMod val="75000"/>
                  </a:schemeClr>
                </a:solidFill>
                <a:effectLst/>
                <a:latin typeface="+mj-lt"/>
                <a:ea typeface="Times New Roman" panose="02020603050405020304" pitchFamily="18" charset="0"/>
              </a:rPr>
              <a:t>, </a:t>
            </a:r>
            <a:r>
              <a:rPr lang="el-GR" sz="2200" spc="50" dirty="0" err="1">
                <a:solidFill>
                  <a:schemeClr val="tx2">
                    <a:lumMod val="75000"/>
                  </a:schemeClr>
                </a:solidFill>
                <a:effectLst/>
                <a:latin typeface="+mj-lt"/>
                <a:ea typeface="Times New Roman" panose="02020603050405020304" pitchFamily="18" charset="0"/>
              </a:rPr>
              <a:t>Aromatics</a:t>
            </a:r>
            <a:r>
              <a:rPr lang="el-GR" sz="2200" spc="50" dirty="0">
                <a:solidFill>
                  <a:schemeClr val="tx2">
                    <a:lumMod val="75000"/>
                  </a:schemeClr>
                </a:solidFill>
                <a:effectLst/>
                <a:latin typeface="+mj-lt"/>
                <a:ea typeface="Times New Roman" panose="02020603050405020304" pitchFamily="18" charset="0"/>
              </a:rPr>
              <a:t> κ.α.) στις μεγάλες αλυσίδες λιανικής με ταυτόχρονη σημαντική ανάπτυξη του μεριδίου αγοράς.</a:t>
            </a:r>
          </a:p>
          <a:p>
            <a:pPr marL="800100" lvl="1" indent="-342900" algn="just" fontAlgn="base">
              <a:spcBef>
                <a:spcPts val="600"/>
              </a:spcBef>
              <a:buSzPts val="1000"/>
              <a:buFont typeface="Symbol" panose="05050102010706020507" pitchFamily="18" charset="2"/>
              <a:buChar char=""/>
              <a:tabLst>
                <a:tab pos="457200" algn="l"/>
              </a:tabLst>
            </a:pPr>
            <a:r>
              <a:rPr lang="el-GR" sz="2200" spc="50" dirty="0">
                <a:solidFill>
                  <a:schemeClr val="tx2">
                    <a:lumMod val="75000"/>
                  </a:schemeClr>
                </a:solidFill>
                <a:effectLst/>
                <a:latin typeface="+mj-lt"/>
                <a:ea typeface="Times New Roman" panose="02020603050405020304" pitchFamily="18" charset="0"/>
              </a:rPr>
              <a:t>πρώτη σε καταναλωτική προτίμηση στην κατηγορία του στέρεου σαπουνιού και του αντισηπτικού/ απολυμαντικού </a:t>
            </a:r>
          </a:p>
          <a:p>
            <a:pPr marL="800100" lvl="1" indent="-342900" algn="just" fontAlgn="base">
              <a:spcBef>
                <a:spcPts val="600"/>
              </a:spcBef>
              <a:buSzPts val="1000"/>
              <a:buFont typeface="Symbol" panose="05050102010706020507" pitchFamily="18" charset="2"/>
              <a:buChar char=""/>
              <a:tabLst>
                <a:tab pos="457200" algn="l"/>
              </a:tabLst>
            </a:pPr>
            <a:r>
              <a:rPr lang="el-GR" sz="2200" spc="50" dirty="0">
                <a:solidFill>
                  <a:schemeClr val="tx2">
                    <a:lumMod val="75000"/>
                  </a:schemeClr>
                </a:solidFill>
                <a:effectLst/>
                <a:latin typeface="+mj-lt"/>
                <a:ea typeface="Times New Roman" panose="02020603050405020304" pitchFamily="18" charset="0"/>
              </a:rPr>
              <a:t>Δυναμική ανάπτυξη στο </a:t>
            </a:r>
            <a:r>
              <a:rPr lang="el-GR" sz="2200" spc="50" dirty="0" err="1">
                <a:solidFill>
                  <a:schemeClr val="tx2">
                    <a:lumMod val="75000"/>
                  </a:schemeClr>
                </a:solidFill>
                <a:effectLst/>
                <a:latin typeface="+mj-lt"/>
                <a:ea typeface="Times New Roman" panose="02020603050405020304" pitchFamily="18" charset="0"/>
              </a:rPr>
              <a:t>κρεμοσάπουνο</a:t>
            </a:r>
            <a:r>
              <a:rPr lang="el-GR" sz="2200" spc="50" dirty="0">
                <a:solidFill>
                  <a:schemeClr val="tx2">
                    <a:lumMod val="75000"/>
                  </a:schemeClr>
                </a:solidFill>
                <a:effectLst/>
                <a:latin typeface="+mj-lt"/>
                <a:ea typeface="Times New Roman" panose="02020603050405020304" pitchFamily="18" charset="0"/>
              </a:rPr>
              <a:t> διεκδικώντας τη δεύτερη θέση</a:t>
            </a:r>
          </a:p>
          <a:p>
            <a:pPr marL="800100" lvl="1" indent="-342900" algn="just" fontAlgn="base">
              <a:spcBef>
                <a:spcPts val="600"/>
              </a:spcBef>
              <a:buSzPts val="1000"/>
              <a:buFont typeface="Symbol" panose="05050102010706020507" pitchFamily="18" charset="2"/>
              <a:buChar char=""/>
              <a:tabLst>
                <a:tab pos="457200" algn="l"/>
              </a:tabLst>
            </a:pPr>
            <a:r>
              <a:rPr lang="el-GR" sz="2200" spc="50" dirty="0">
                <a:solidFill>
                  <a:schemeClr val="tx2">
                    <a:lumMod val="75000"/>
                  </a:schemeClr>
                </a:solidFill>
                <a:latin typeface="+mj-lt"/>
                <a:ea typeface="Times New Roman" panose="02020603050405020304" pitchFamily="18" charset="0"/>
              </a:rPr>
              <a:t>Σημαντική ενίσχυση </a:t>
            </a:r>
            <a:r>
              <a:rPr lang="el-GR" sz="2200" spc="50" dirty="0">
                <a:solidFill>
                  <a:schemeClr val="tx2">
                    <a:lumMod val="75000"/>
                  </a:schemeClr>
                </a:solidFill>
                <a:effectLst/>
                <a:latin typeface="+mj-lt"/>
                <a:ea typeface="Times New Roman" panose="02020603050405020304" pitchFamily="18" charset="0"/>
              </a:rPr>
              <a:t>της παρουσίας σε μεγάλες κατηγορίες, όπως αυτή του αφρόλουτρου, με νέα λανσαρίσματα</a:t>
            </a:r>
            <a:endParaRPr lang="el-GR" sz="2200" dirty="0">
              <a:solidFill>
                <a:schemeClr val="tx2">
                  <a:lumMod val="75000"/>
                </a:schemeClr>
              </a:solidFill>
              <a:effectLst/>
              <a:latin typeface="+mj-lt"/>
              <a:ea typeface="Times New Roman" panose="02020603050405020304" pitchFamily="18" charset="0"/>
            </a:endParaRPr>
          </a:p>
          <a:p>
            <a:pPr defTabSz="1511320" fontAlgn="base">
              <a:lnSpc>
                <a:spcPct val="90000"/>
              </a:lnSpc>
              <a:spcBef>
                <a:spcPct val="20000"/>
              </a:spcBef>
              <a:buFont typeface="Arial" pitchFamily="34" charset="0"/>
            </a:pPr>
            <a:r>
              <a:rPr lang="el-GR" sz="2200" spc="50" dirty="0">
                <a:solidFill>
                  <a:schemeClr val="tx2">
                    <a:lumMod val="75000"/>
                  </a:schemeClr>
                </a:solidFill>
                <a:effectLst/>
                <a:latin typeface="+mj-lt"/>
              </a:rPr>
              <a:t> </a:t>
            </a:r>
            <a:endParaRPr lang="el-GR" sz="2200" dirty="0">
              <a:solidFill>
                <a:schemeClr val="tx2">
                  <a:lumMod val="75000"/>
                </a:schemeClr>
              </a:solidFill>
              <a:effectLst/>
              <a:latin typeface="+mj-lt"/>
            </a:endParaRPr>
          </a:p>
          <a:p>
            <a:pPr marL="342900" lvl="0" indent="-342900" defTabSz="1511320" fontAlgn="base">
              <a:lnSpc>
                <a:spcPct val="90000"/>
              </a:lnSpc>
              <a:spcBef>
                <a:spcPct val="20000"/>
              </a:spcBef>
              <a:buSzPts val="1000"/>
              <a:buFont typeface="Arial" pitchFamily="34" charset="0"/>
              <a:buChar char=""/>
              <a:tabLst>
                <a:tab pos="457200" algn="l"/>
              </a:tabLst>
            </a:pPr>
            <a:r>
              <a:rPr lang="el-GR" sz="2200" b="1" spc="50" dirty="0">
                <a:solidFill>
                  <a:schemeClr val="tx2">
                    <a:lumMod val="75000"/>
                  </a:schemeClr>
                </a:solidFill>
                <a:effectLst/>
                <a:latin typeface="+mj-lt"/>
              </a:rPr>
              <a:t>Ξενοδοχειακά Προϊόντα +126%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μερική ανάκαμψη της ξενοδοχειακής αγοράς στην Ελλάδα και το εξωτερικό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το τελευταίο τρίμηνο οι εξαγωγές ήταν σημαντικά αυξημένες λόγω της έναρξης υλοποίησης νέων συμφωνιών με διεθνείς αλυσίδες, συμφωνίες που είχαν συναφθεί ήδη από το 2019 αλλά λόγω της πανδημίας καθυστέρησαν.</a:t>
            </a:r>
            <a:endParaRPr lang="el-GR" sz="2200" dirty="0">
              <a:solidFill>
                <a:schemeClr val="tx2">
                  <a:lumMod val="75000"/>
                </a:schemeClr>
              </a:solidFill>
              <a:effectLst/>
              <a:latin typeface="+mj-lt"/>
            </a:endParaRPr>
          </a:p>
          <a:p>
            <a:pPr marL="457200" defTabSz="1511320" fontAlgn="base">
              <a:lnSpc>
                <a:spcPct val="90000"/>
              </a:lnSpc>
              <a:spcBef>
                <a:spcPct val="20000"/>
              </a:spcBef>
              <a:buFont typeface="Arial" pitchFamily="34" charset="0"/>
            </a:pPr>
            <a:r>
              <a:rPr lang="el-GR" sz="2200" spc="50" dirty="0">
                <a:solidFill>
                  <a:schemeClr val="tx2">
                    <a:lumMod val="75000"/>
                  </a:schemeClr>
                </a:solidFill>
                <a:effectLst/>
                <a:latin typeface="+mj-lt"/>
              </a:rPr>
              <a:t> </a:t>
            </a:r>
            <a:endParaRPr lang="el-GR" sz="2200" dirty="0">
              <a:solidFill>
                <a:schemeClr val="tx2">
                  <a:lumMod val="75000"/>
                </a:schemeClr>
              </a:solidFill>
              <a:effectLst/>
              <a:latin typeface="+mj-lt"/>
            </a:endParaRPr>
          </a:p>
          <a:p>
            <a:pPr marL="342900" lvl="0" indent="-342900" defTabSz="1511320" fontAlgn="base">
              <a:lnSpc>
                <a:spcPct val="90000"/>
              </a:lnSpc>
              <a:spcBef>
                <a:spcPct val="20000"/>
              </a:spcBef>
              <a:buSzPts val="1000"/>
              <a:buFont typeface="Arial" pitchFamily="34" charset="0"/>
              <a:buChar char=""/>
              <a:tabLst>
                <a:tab pos="457200" algn="l"/>
              </a:tabLst>
            </a:pPr>
            <a:r>
              <a:rPr lang="el-GR" sz="2200" b="1" spc="50" dirty="0">
                <a:solidFill>
                  <a:schemeClr val="tx2">
                    <a:lumMod val="75000"/>
                  </a:schemeClr>
                </a:solidFill>
                <a:effectLst/>
                <a:latin typeface="+mj-lt"/>
              </a:rPr>
              <a:t>Προϊόντα τρίτων (βιομηχανικές πωλήσεις, ιδιωτική ετικέτα) + 24%</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περαιτέρω ενίσχυση συνεργασιών με πολυεθνικές εταιρείες για την παραγωγή προϊόντων τους,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 ανάπτυξη του πελατολογίου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συνεχή διεύρυνση της γκάμας προϊόντων που προσφέρει η εταιρεία. </a:t>
            </a:r>
            <a:endParaRPr lang="el-GR" sz="2200" dirty="0">
              <a:solidFill>
                <a:schemeClr val="tx2">
                  <a:lumMod val="75000"/>
                </a:schemeClr>
              </a:solidFill>
              <a:effectLst/>
              <a:latin typeface="+mj-lt"/>
            </a:endParaRPr>
          </a:p>
          <a:p>
            <a:pPr defTabSz="1511320" fontAlgn="base">
              <a:lnSpc>
                <a:spcPct val="90000"/>
              </a:lnSpc>
              <a:spcBef>
                <a:spcPct val="20000"/>
              </a:spcBef>
              <a:buFont typeface="Arial" pitchFamily="34" charset="0"/>
            </a:pPr>
            <a:r>
              <a:rPr lang="el-GR" sz="2200" spc="50" dirty="0">
                <a:solidFill>
                  <a:schemeClr val="tx2">
                    <a:lumMod val="75000"/>
                  </a:schemeClr>
                </a:solidFill>
                <a:effectLst/>
                <a:latin typeface="+mj-lt"/>
              </a:rPr>
              <a:t> </a:t>
            </a:r>
            <a:endParaRPr lang="el-GR" sz="2200" dirty="0">
              <a:solidFill>
                <a:schemeClr val="tx2">
                  <a:lumMod val="75000"/>
                </a:schemeClr>
              </a:solidFill>
              <a:effectLst/>
              <a:latin typeface="+mj-lt"/>
            </a:endParaRPr>
          </a:p>
          <a:p>
            <a:pPr marL="342900" lvl="0" indent="-342900" defTabSz="1511320" fontAlgn="base">
              <a:lnSpc>
                <a:spcPct val="90000"/>
              </a:lnSpc>
              <a:spcBef>
                <a:spcPct val="20000"/>
              </a:spcBef>
              <a:buSzPts val="1000"/>
              <a:buFont typeface="Arial" pitchFamily="34" charset="0"/>
              <a:buChar char=""/>
              <a:tabLst>
                <a:tab pos="457200" algn="l"/>
              </a:tabLst>
            </a:pPr>
            <a:r>
              <a:rPr lang="el-GR" sz="2200" b="1" spc="50" dirty="0">
                <a:solidFill>
                  <a:schemeClr val="tx2">
                    <a:lumMod val="75000"/>
                  </a:schemeClr>
                </a:solidFill>
                <a:effectLst/>
                <a:latin typeface="+mj-lt"/>
              </a:rPr>
              <a:t>Βιομηχανικές πωλήσεις </a:t>
            </a:r>
            <a:r>
              <a:rPr lang="el-GR" sz="2200" b="1" spc="50" dirty="0" err="1">
                <a:solidFill>
                  <a:schemeClr val="tx2">
                    <a:lumMod val="75000"/>
                  </a:schemeClr>
                </a:solidFill>
                <a:effectLst/>
                <a:latin typeface="+mj-lt"/>
              </a:rPr>
              <a:t>σαπωνομαζών</a:t>
            </a:r>
            <a:r>
              <a:rPr lang="el-GR" sz="2200" b="1" spc="50" dirty="0">
                <a:solidFill>
                  <a:schemeClr val="tx2">
                    <a:lumMod val="75000"/>
                  </a:schemeClr>
                </a:solidFill>
                <a:effectLst/>
                <a:latin typeface="+mj-lt"/>
              </a:rPr>
              <a:t> +62%</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εδραίωση της εταιρείας ως ένας εκ των βασικότερων προμηθευτών ειδικών </a:t>
            </a:r>
            <a:r>
              <a:rPr lang="el-GR" sz="2200" spc="50" dirty="0" err="1">
                <a:solidFill>
                  <a:schemeClr val="tx2">
                    <a:lumMod val="75000"/>
                  </a:schemeClr>
                </a:solidFill>
                <a:effectLst/>
                <a:latin typeface="+mj-lt"/>
              </a:rPr>
              <a:t>σαπωνομαζών</a:t>
            </a:r>
            <a:r>
              <a:rPr lang="el-GR" sz="2200" spc="50" dirty="0">
                <a:solidFill>
                  <a:schemeClr val="tx2">
                    <a:lumMod val="75000"/>
                  </a:schemeClr>
                </a:solidFill>
                <a:effectLst/>
                <a:latin typeface="+mj-lt"/>
              </a:rPr>
              <a:t> στη διεθνή αγορά,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 διεύρυνση του πελατολογίου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συνεχή ενίσχυση της προσφερόμενης γκάμας προϊόντων. </a:t>
            </a:r>
          </a:p>
          <a:p>
            <a:pPr marL="800100" lvl="1" indent="-342900" defTabSz="1511320" fontAlgn="base">
              <a:lnSpc>
                <a:spcPct val="90000"/>
              </a:lnSpc>
              <a:spcBef>
                <a:spcPct val="20000"/>
              </a:spcBef>
              <a:buSzPts val="1000"/>
              <a:buFont typeface="Arial" pitchFamily="34" charset="0"/>
              <a:buChar char=""/>
              <a:tabLst>
                <a:tab pos="457200" algn="l"/>
              </a:tabLst>
            </a:pPr>
            <a:r>
              <a:rPr lang="el-GR" sz="2200" spc="50" dirty="0">
                <a:solidFill>
                  <a:schemeClr val="tx2">
                    <a:lumMod val="75000"/>
                  </a:schemeClr>
                </a:solidFill>
                <a:effectLst/>
                <a:latin typeface="+mj-lt"/>
              </a:rPr>
              <a:t>η έναρξη διάθεσης των συνθετικών </a:t>
            </a:r>
            <a:r>
              <a:rPr lang="el-GR" sz="2200" spc="50" dirty="0" err="1">
                <a:solidFill>
                  <a:schemeClr val="tx2">
                    <a:lumMod val="75000"/>
                  </a:schemeClr>
                </a:solidFill>
                <a:effectLst/>
                <a:latin typeface="+mj-lt"/>
              </a:rPr>
              <a:t>σαπωνομαζών</a:t>
            </a:r>
            <a:r>
              <a:rPr lang="el-GR" sz="2200" spc="50" dirty="0">
                <a:solidFill>
                  <a:schemeClr val="tx2">
                    <a:lumMod val="75000"/>
                  </a:schemeClr>
                </a:solidFill>
                <a:effectLst/>
                <a:latin typeface="+mj-lt"/>
              </a:rPr>
              <a:t>, που αποτελούν ειδικά προϊόντα ιδιαίτερα θετικού περιβαλλοντικού αποτυπώματος και μεγάλης προστιθέμενης αξίας, εκτιμάται ότι θα ενισχύσει περαιτέρω την κατηγορία. </a:t>
            </a:r>
            <a:endParaRPr lang="el-GR" sz="2200" dirty="0">
              <a:solidFill>
                <a:schemeClr val="tx2">
                  <a:lumMod val="75000"/>
                </a:schemeClr>
              </a:solidFill>
              <a:effectLst/>
              <a:latin typeface="+mj-lt"/>
            </a:endParaRPr>
          </a:p>
          <a:p>
            <a:pPr lvl="0" defTabSz="1511320">
              <a:lnSpc>
                <a:spcPct val="90000"/>
              </a:lnSpc>
              <a:spcBef>
                <a:spcPct val="20000"/>
              </a:spcBef>
              <a:spcAft>
                <a:spcPts val="0"/>
              </a:spcAft>
              <a:buFont typeface="Arial" pitchFamily="34" charset="0"/>
            </a:pPr>
            <a:endParaRPr lang="el-GR" sz="2200" dirty="0">
              <a:solidFill>
                <a:schemeClr val="tx2">
                  <a:lumMod val="75000"/>
                </a:schemeClr>
              </a:solidFill>
              <a:effectLst/>
            </a:endParaRPr>
          </a:p>
        </p:txBody>
      </p:sp>
    </p:spTree>
    <p:extLst>
      <p:ext uri="{BB962C8B-B14F-4D97-AF65-F5344CB8AC3E}">
        <p14:creationId xmlns:p14="http://schemas.microsoft.com/office/powerpoint/2010/main" val="144744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4163B-B6CD-43D3-93BB-380A33DFC4A7}"/>
              </a:ext>
            </a:extLst>
          </p:cNvPr>
          <p:cNvSpPr txBox="1"/>
          <p:nvPr/>
        </p:nvSpPr>
        <p:spPr>
          <a:xfrm>
            <a:off x="643635" y="420584"/>
            <a:ext cx="11554382" cy="830997"/>
          </a:xfrm>
          <a:prstGeom prst="rect">
            <a:avLst/>
          </a:prstGeom>
          <a:noFill/>
        </p:spPr>
        <p:txBody>
          <a:bodyPr wrap="square" rtlCol="0">
            <a:spAutoFit/>
          </a:bodyPr>
          <a:lstStyle/>
          <a:p>
            <a:r>
              <a:rPr lang="el-GR" sz="4800" dirty="0">
                <a:solidFill>
                  <a:srgbClr val="192957"/>
                </a:solidFill>
                <a:effectLst>
                  <a:outerShdw blurRad="38100" dist="38100" dir="2700000" algn="tl">
                    <a:srgbClr val="000000">
                      <a:alpha val="43137"/>
                    </a:srgbClr>
                  </a:outerShdw>
                </a:effectLst>
                <a:latin typeface="+mj-lt"/>
              </a:rPr>
              <a:t>Κύκλος Εργασιών ανά Κατηγορία</a:t>
            </a:r>
          </a:p>
        </p:txBody>
      </p:sp>
      <p:graphicFrame>
        <p:nvGraphicFramePr>
          <p:cNvPr id="11" name="Chart 10">
            <a:extLst>
              <a:ext uri="{FF2B5EF4-FFF2-40B4-BE49-F238E27FC236}">
                <a16:creationId xmlns:a16="http://schemas.microsoft.com/office/drawing/2014/main" id="{73B86795-C497-404C-84AD-03B6506594DE}"/>
              </a:ext>
            </a:extLst>
          </p:cNvPr>
          <p:cNvGraphicFramePr>
            <a:graphicFrameLocks/>
          </p:cNvGraphicFramePr>
          <p:nvPr>
            <p:extLst>
              <p:ext uri="{D42A27DB-BD31-4B8C-83A1-F6EECF244321}">
                <p14:modId xmlns:p14="http://schemas.microsoft.com/office/powerpoint/2010/main" val="389505737"/>
              </p:ext>
            </p:extLst>
          </p:nvPr>
        </p:nvGraphicFramePr>
        <p:xfrm>
          <a:off x="643634" y="1251581"/>
          <a:ext cx="9166679" cy="4170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156F3011-21AF-466A-825A-C05106556F5E}"/>
              </a:ext>
            </a:extLst>
          </p:cNvPr>
          <p:cNvGraphicFramePr>
            <a:graphicFrameLocks/>
          </p:cNvGraphicFramePr>
          <p:nvPr>
            <p:extLst>
              <p:ext uri="{D42A27DB-BD31-4B8C-83A1-F6EECF244321}">
                <p14:modId xmlns:p14="http://schemas.microsoft.com/office/powerpoint/2010/main" val="3344045259"/>
              </p:ext>
            </p:extLst>
          </p:nvPr>
        </p:nvGraphicFramePr>
        <p:xfrm>
          <a:off x="10189602" y="1251581"/>
          <a:ext cx="8898497" cy="40421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50FE9F52-9172-4751-99B7-8E1541567DB8}"/>
              </a:ext>
            </a:extLst>
          </p:cNvPr>
          <p:cNvGraphicFramePr>
            <a:graphicFrameLocks/>
          </p:cNvGraphicFramePr>
          <p:nvPr>
            <p:extLst>
              <p:ext uri="{D42A27DB-BD31-4B8C-83A1-F6EECF244321}">
                <p14:modId xmlns:p14="http://schemas.microsoft.com/office/powerpoint/2010/main" val="936155303"/>
              </p:ext>
            </p:extLst>
          </p:nvPr>
        </p:nvGraphicFramePr>
        <p:xfrm>
          <a:off x="643635" y="5422447"/>
          <a:ext cx="8630993" cy="48318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D0555C88-BD08-421A-9FA2-D14BF610D8A7}"/>
              </a:ext>
            </a:extLst>
          </p:cNvPr>
          <p:cNvGraphicFramePr>
            <a:graphicFrameLocks/>
          </p:cNvGraphicFramePr>
          <p:nvPr>
            <p:extLst>
              <p:ext uri="{D42A27DB-BD31-4B8C-83A1-F6EECF244321}">
                <p14:modId xmlns:p14="http://schemas.microsoft.com/office/powerpoint/2010/main" val="2000475587"/>
              </p:ext>
            </p:extLst>
          </p:nvPr>
        </p:nvGraphicFramePr>
        <p:xfrm>
          <a:off x="10052049" y="5422447"/>
          <a:ext cx="9166679" cy="49461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5727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209D2BC2-5805-4722-B52C-D1916469B9AC}"/>
              </a:ext>
            </a:extLst>
          </p:cNvPr>
          <p:cNvSpPr txBox="1">
            <a:spLocks/>
          </p:cNvSpPr>
          <p:nvPr/>
        </p:nvSpPr>
        <p:spPr>
          <a:xfrm>
            <a:off x="1005205" y="225645"/>
            <a:ext cx="18093690" cy="1524050"/>
          </a:xfrm>
          <a:prstGeom prst="rect">
            <a:avLst/>
          </a:prstGeom>
        </p:spPr>
        <p:txBody>
          <a:bodyPr vert="horz" lIns="91440" tIns="45720" rIns="91440" bIns="45720" rtlCol="0" anchor="ctr">
            <a:normAutofit/>
          </a:bodyPr>
          <a:lstStyle>
            <a:lvl1pPr marL="566745" indent="-566745" algn="l" defTabSz="1511320" rtl="0" eaLnBrk="1" latinLnBrk="0" hangingPunct="1">
              <a:spcBef>
                <a:spcPct val="20000"/>
              </a:spcBef>
              <a:buFont typeface="Arial" pitchFamily="34" charset="0"/>
              <a:buChar char="•"/>
              <a:defRPr sz="3967" kern="1200">
                <a:solidFill>
                  <a:schemeClr val="tx2">
                    <a:lumMod val="75000"/>
                  </a:schemeClr>
                </a:solidFill>
                <a:effectLst>
                  <a:outerShdw blurRad="38100" dist="38100" dir="2700000" algn="tl">
                    <a:srgbClr val="000000">
                      <a:alpha val="43137"/>
                    </a:srgbClr>
                  </a:outerShdw>
                </a:effectLst>
                <a:latin typeface="+mn-lt"/>
                <a:ea typeface="+mn-ea"/>
                <a:cs typeface="+mn-cs"/>
              </a:defRPr>
            </a:lvl1pPr>
            <a:lvl2pPr marL="1227948" indent="-472288" algn="l" defTabSz="1511320" rtl="0" eaLnBrk="1" latinLnBrk="0" hangingPunct="1">
              <a:spcBef>
                <a:spcPct val="20000"/>
              </a:spcBef>
              <a:buFont typeface="Arial" pitchFamily="34" charset="0"/>
              <a:buChar char="–"/>
              <a:defRPr sz="3306" kern="1200">
                <a:solidFill>
                  <a:schemeClr val="tx2">
                    <a:lumMod val="75000"/>
                  </a:schemeClr>
                </a:solidFill>
                <a:latin typeface="+mn-lt"/>
                <a:ea typeface="+mn-ea"/>
                <a:cs typeface="+mn-cs"/>
              </a:defRPr>
            </a:lvl2pPr>
            <a:lvl3pPr marL="1889150" indent="-377830" algn="l" defTabSz="1511320" rtl="0" eaLnBrk="1" latinLnBrk="0" hangingPunct="1">
              <a:spcBef>
                <a:spcPct val="20000"/>
              </a:spcBef>
              <a:buFont typeface="Arial" pitchFamily="34" charset="0"/>
              <a:buChar char="•"/>
              <a:defRPr sz="2975" kern="1200">
                <a:solidFill>
                  <a:schemeClr val="tx2">
                    <a:lumMod val="75000"/>
                  </a:schemeClr>
                </a:solidFill>
                <a:latin typeface="+mn-lt"/>
                <a:ea typeface="+mn-ea"/>
                <a:cs typeface="+mn-cs"/>
              </a:defRPr>
            </a:lvl3pPr>
            <a:lvl4pPr marL="264481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4pPr>
            <a:lvl5pPr marL="340047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5pPr>
            <a:lvl6pPr marL="415613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6pPr>
            <a:lvl7pPr marL="491179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7pPr>
            <a:lvl8pPr marL="566745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8pPr>
            <a:lvl9pPr marL="642311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9pPr>
          </a:lstStyle>
          <a:p>
            <a:pPr marL="0" indent="0" algn="ctr">
              <a:spcBef>
                <a:spcPct val="0"/>
              </a:spcBef>
              <a:spcAft>
                <a:spcPts val="600"/>
              </a:spcAft>
              <a:buNone/>
            </a:pPr>
            <a:r>
              <a:rPr lang="el-GR" sz="5289" dirty="0">
                <a:latin typeface="+mj-lt"/>
                <a:ea typeface="+mj-ea"/>
                <a:cs typeface="+mj-cs"/>
              </a:rPr>
              <a:t>Ενοποιημένα </a:t>
            </a:r>
            <a:r>
              <a:rPr lang="en-US" sz="5289" dirty="0">
                <a:latin typeface="+mj-lt"/>
                <a:ea typeface="+mj-ea"/>
                <a:cs typeface="+mj-cs"/>
              </a:rPr>
              <a:t>O</a:t>
            </a:r>
            <a:r>
              <a:rPr lang="el-GR" sz="5289" dirty="0" err="1">
                <a:latin typeface="+mj-lt"/>
                <a:ea typeface="+mj-ea"/>
                <a:cs typeface="+mj-cs"/>
              </a:rPr>
              <a:t>ικονομικά</a:t>
            </a:r>
            <a:r>
              <a:rPr lang="el-GR" sz="5289" dirty="0">
                <a:latin typeface="+mj-lt"/>
                <a:ea typeface="+mj-ea"/>
                <a:cs typeface="+mj-cs"/>
              </a:rPr>
              <a:t> </a:t>
            </a:r>
            <a:r>
              <a:rPr lang="en-US" sz="5289" dirty="0">
                <a:latin typeface="+mj-lt"/>
                <a:ea typeface="+mj-ea"/>
                <a:cs typeface="+mj-cs"/>
              </a:rPr>
              <a:t>A</a:t>
            </a:r>
            <a:r>
              <a:rPr lang="el-GR" sz="5289" dirty="0" err="1">
                <a:latin typeface="+mj-lt"/>
                <a:ea typeface="+mj-ea"/>
                <a:cs typeface="+mj-cs"/>
              </a:rPr>
              <a:t>ποτελέσματα</a:t>
            </a:r>
            <a:endParaRPr lang="el-GR" sz="5289" dirty="0">
              <a:latin typeface="+mj-lt"/>
              <a:ea typeface="+mj-ea"/>
              <a:cs typeface="+mj-cs"/>
            </a:endParaRPr>
          </a:p>
        </p:txBody>
      </p:sp>
      <p:sp>
        <p:nvSpPr>
          <p:cNvPr id="14" name="TextBox 13">
            <a:extLst>
              <a:ext uri="{FF2B5EF4-FFF2-40B4-BE49-F238E27FC236}">
                <a16:creationId xmlns:a16="http://schemas.microsoft.com/office/drawing/2014/main" id="{EAE42680-0727-47CD-B343-07CBC298E294}"/>
              </a:ext>
            </a:extLst>
          </p:cNvPr>
          <p:cNvSpPr txBox="1"/>
          <p:nvPr/>
        </p:nvSpPr>
        <p:spPr>
          <a:xfrm>
            <a:off x="1005205" y="7646248"/>
            <a:ext cx="18093690" cy="2554863"/>
          </a:xfrm>
          <a:prstGeom prst="rect">
            <a:avLst/>
          </a:prstGeom>
        </p:spPr>
        <p:txBody>
          <a:bodyPr vert="horz" lIns="91440" tIns="45720" rIns="91440" bIns="45720" rtlCol="0">
            <a:normAutofit fontScale="92500" lnSpcReduction="10000"/>
          </a:bodyPr>
          <a:lstStyle/>
          <a:p>
            <a:pPr defTabSz="1511320">
              <a:lnSpc>
                <a:spcPct val="90000"/>
              </a:lnSpc>
              <a:spcBef>
                <a:spcPct val="20000"/>
              </a:spcBef>
              <a:buFont typeface="Arial" pitchFamily="34" charset="0"/>
            </a:pPr>
            <a:r>
              <a:rPr lang="el-GR" sz="1900" b="1" dirty="0">
                <a:solidFill>
                  <a:schemeClr val="tx2">
                    <a:lumMod val="75000"/>
                  </a:schemeClr>
                </a:solidFill>
                <a:effectLst/>
              </a:rPr>
              <a:t> </a:t>
            </a:r>
            <a:endParaRPr lang="el-GR" sz="1900" dirty="0">
              <a:solidFill>
                <a:schemeClr val="tx2">
                  <a:lumMod val="75000"/>
                </a:schemeClr>
              </a:solidFill>
            </a:endParaRPr>
          </a:p>
          <a:p>
            <a:pPr defTabSz="1511320">
              <a:lnSpc>
                <a:spcPct val="90000"/>
              </a:lnSpc>
              <a:spcBef>
                <a:spcPct val="20000"/>
              </a:spcBef>
              <a:buFont typeface="Arial" pitchFamily="34" charset="0"/>
            </a:pPr>
            <a:r>
              <a:rPr lang="el-GR" sz="2400" dirty="0">
                <a:solidFill>
                  <a:schemeClr val="tx2">
                    <a:lumMod val="75000"/>
                  </a:schemeClr>
                </a:solidFill>
                <a:effectLst/>
              </a:rPr>
              <a:t>Τα αποτελέσματα επηρεάστηκαν θετικά από</a:t>
            </a:r>
            <a:r>
              <a:rPr lang="en-US" sz="2400" dirty="0">
                <a:solidFill>
                  <a:schemeClr val="tx2">
                    <a:lumMod val="75000"/>
                  </a:schemeClr>
                </a:solidFill>
                <a:effectLst/>
              </a:rPr>
              <a:t> </a:t>
            </a:r>
            <a:r>
              <a:rPr lang="el-GR" sz="2400" dirty="0">
                <a:solidFill>
                  <a:schemeClr val="tx2">
                    <a:lumMod val="75000"/>
                  </a:schemeClr>
                </a:solidFill>
                <a:effectLst/>
              </a:rPr>
              <a:t>την ανάπτυξη πωλήσεων </a:t>
            </a:r>
            <a:r>
              <a:rPr lang="el-GR" sz="2400" dirty="0">
                <a:solidFill>
                  <a:schemeClr val="tx2">
                    <a:lumMod val="75000"/>
                  </a:schemeClr>
                </a:solidFill>
              </a:rPr>
              <a:t>αλλά αρνητικά από την αύξηση τιμών των πρώτων υλών και της ενέργειας κυρίως κατά το τελευταίο τρίμηνο.</a:t>
            </a:r>
            <a:endParaRPr lang="el-GR" sz="2400" dirty="0">
              <a:solidFill>
                <a:schemeClr val="tx2">
                  <a:lumMod val="75000"/>
                </a:schemeClr>
              </a:solidFill>
              <a:effectLst/>
            </a:endParaRPr>
          </a:p>
          <a:p>
            <a:pPr defTabSz="1511320">
              <a:lnSpc>
                <a:spcPct val="90000"/>
              </a:lnSpc>
              <a:spcBef>
                <a:spcPct val="20000"/>
              </a:spcBef>
              <a:buFont typeface="Arial" pitchFamily="34" charset="0"/>
            </a:pPr>
            <a:endParaRPr lang="el-GR" sz="2400" dirty="0">
              <a:solidFill>
                <a:schemeClr val="tx2">
                  <a:lumMod val="75000"/>
                </a:schemeClr>
              </a:solidFill>
              <a:effectLst/>
            </a:endParaRPr>
          </a:p>
          <a:p>
            <a:pPr defTabSz="1511320">
              <a:lnSpc>
                <a:spcPct val="90000"/>
              </a:lnSpc>
              <a:spcBef>
                <a:spcPct val="20000"/>
              </a:spcBef>
              <a:buFont typeface="Arial" pitchFamily="34" charset="0"/>
            </a:pPr>
            <a:r>
              <a:rPr lang="el-GR" sz="2400" b="1" dirty="0">
                <a:solidFill>
                  <a:schemeClr val="tx2">
                    <a:lumMod val="75000"/>
                  </a:schemeClr>
                </a:solidFill>
              </a:rPr>
              <a:t>Μερισματική Πολιτική</a:t>
            </a:r>
          </a:p>
          <a:p>
            <a:pPr defTabSz="1511320">
              <a:lnSpc>
                <a:spcPct val="90000"/>
              </a:lnSpc>
              <a:spcBef>
                <a:spcPct val="20000"/>
              </a:spcBef>
              <a:buFont typeface="Arial" pitchFamily="34" charset="0"/>
            </a:pPr>
            <a:r>
              <a:rPr lang="el-GR" sz="2400" dirty="0">
                <a:solidFill>
                  <a:schemeClr val="tx2">
                    <a:lumMod val="75000"/>
                  </a:schemeClr>
                </a:solidFill>
              </a:rPr>
              <a:t>Το 2021 η εταιρεία προχώρησε σε καταβολή μερίσματος ύψους 0,07 ευρώ ανά μετοχή.</a:t>
            </a:r>
          </a:p>
          <a:p>
            <a:pPr defTabSz="1511320">
              <a:lnSpc>
                <a:spcPct val="90000"/>
              </a:lnSpc>
              <a:spcBef>
                <a:spcPct val="20000"/>
              </a:spcBef>
              <a:buFont typeface="Arial" pitchFamily="34" charset="0"/>
            </a:pPr>
            <a:r>
              <a:rPr lang="el-GR" sz="2400" dirty="0">
                <a:solidFill>
                  <a:schemeClr val="tx2">
                    <a:lumMod val="75000"/>
                  </a:schemeClr>
                </a:solidFill>
              </a:rPr>
              <a:t>Για το 2022 η Διοίκηση σκοπεύει να προτείνει στην Τακτική Γενική Συνέλευση των Μετόχων τη διανομή μερίσματος μικτού ποσού €0,05 μετοχή. </a:t>
            </a:r>
            <a:r>
              <a:rPr lang="el-GR" sz="2400" dirty="0">
                <a:effectLst/>
                <a:ea typeface="Times New Roman" panose="02020603050405020304" pitchFamily="18" charset="0"/>
              </a:rPr>
              <a:t>Εφόσον το επιτρέψουν οι συνθήκες ενδέχεται να προτείνει πρόσθετο μέρισμα εντός του 2022.</a:t>
            </a:r>
            <a:endParaRPr lang="el-GR" sz="2400" dirty="0">
              <a:solidFill>
                <a:schemeClr val="tx2">
                  <a:lumMod val="75000"/>
                </a:schemeClr>
              </a:solidFill>
            </a:endParaRPr>
          </a:p>
        </p:txBody>
      </p:sp>
      <p:sp>
        <p:nvSpPr>
          <p:cNvPr id="25" name="Slide Number Placeholder 4">
            <a:extLst>
              <a:ext uri="{FF2B5EF4-FFF2-40B4-BE49-F238E27FC236}">
                <a16:creationId xmlns:a16="http://schemas.microsoft.com/office/drawing/2014/main" id="{A53D8ACF-2371-42F9-80A4-7B1D3800857A}"/>
              </a:ext>
            </a:extLst>
          </p:cNvPr>
          <p:cNvSpPr>
            <a:spLocks noGrp="1"/>
          </p:cNvSpPr>
          <p:nvPr>
            <p:ph type="sldNum" sz="quarter" idx="12"/>
          </p:nvPr>
        </p:nvSpPr>
        <p:spPr>
          <a:xfrm>
            <a:off x="14407938" y="10505635"/>
            <a:ext cx="4690957" cy="603470"/>
          </a:xfrm>
        </p:spPr>
        <p:txBody>
          <a:bodyPr/>
          <a:lstStyle/>
          <a:p>
            <a:pPr>
              <a:spcAft>
                <a:spcPts val="600"/>
              </a:spcAft>
            </a:pPr>
            <a:fld id="{A080AF1B-F598-4F76-84DA-4773B211A236}" type="slidenum">
              <a:rPr lang="el-GR" smtClean="0">
                <a:solidFill>
                  <a:prstClr val="black"/>
                </a:solidFill>
              </a:rPr>
              <a:pPr>
                <a:spcAft>
                  <a:spcPts val="600"/>
                </a:spcAft>
              </a:pPr>
              <a:t>5</a:t>
            </a:fld>
            <a:endParaRPr lang="el-GR">
              <a:solidFill>
                <a:prstClr val="black"/>
              </a:solidFill>
            </a:endParaRPr>
          </a:p>
        </p:txBody>
      </p:sp>
      <p:sp>
        <p:nvSpPr>
          <p:cNvPr id="23" name="Slide Number Placeholder 6">
            <a:extLst>
              <a:ext uri="{FF2B5EF4-FFF2-40B4-BE49-F238E27FC236}">
                <a16:creationId xmlns:a16="http://schemas.microsoft.com/office/drawing/2014/main" id="{F8B42BE1-0390-4CA2-8616-421E87734ECD}"/>
              </a:ext>
            </a:extLst>
          </p:cNvPr>
          <p:cNvSpPr>
            <a:spLocks noGrp="1"/>
          </p:cNvSpPr>
          <p:nvPr>
            <p:ph type="sldNum" sz="quarter" idx="12"/>
          </p:nvPr>
        </p:nvSpPr>
        <p:spPr>
          <a:xfrm>
            <a:off x="14407938" y="10505635"/>
            <a:ext cx="4690957" cy="603470"/>
          </a:xfrm>
        </p:spPr>
        <p:txBody>
          <a:bodyPr/>
          <a:lstStyle/>
          <a:p>
            <a:pPr>
              <a:spcAft>
                <a:spcPts val="600"/>
              </a:spcAft>
            </a:pPr>
            <a:fld id="{A080AF1B-F598-4F76-84DA-4773B211A236}" type="slidenum">
              <a:rPr lang="el-GR" smtClean="0">
                <a:solidFill>
                  <a:prstClr val="black"/>
                </a:solidFill>
              </a:rPr>
              <a:pPr>
                <a:spcAft>
                  <a:spcPts val="600"/>
                </a:spcAft>
              </a:pPr>
              <a:t>5</a:t>
            </a:fld>
            <a:endParaRPr lang="el-GR">
              <a:solidFill>
                <a:prstClr val="black"/>
              </a:solidFill>
            </a:endParaRPr>
          </a:p>
        </p:txBody>
      </p:sp>
      <p:graphicFrame>
        <p:nvGraphicFramePr>
          <p:cNvPr id="2" name="Table 1">
            <a:extLst>
              <a:ext uri="{FF2B5EF4-FFF2-40B4-BE49-F238E27FC236}">
                <a16:creationId xmlns:a16="http://schemas.microsoft.com/office/drawing/2014/main" id="{4D69299C-9FD5-4A9D-B7DF-FCDCAF5327F7}"/>
              </a:ext>
            </a:extLst>
          </p:cNvPr>
          <p:cNvGraphicFramePr>
            <a:graphicFrameLocks noGrp="1"/>
          </p:cNvGraphicFramePr>
          <p:nvPr>
            <p:extLst>
              <p:ext uri="{D42A27DB-BD31-4B8C-83A1-F6EECF244321}">
                <p14:modId xmlns:p14="http://schemas.microsoft.com/office/powerpoint/2010/main" val="2607091417"/>
              </p:ext>
            </p:extLst>
          </p:nvPr>
        </p:nvGraphicFramePr>
        <p:xfrm>
          <a:off x="1227453" y="1472752"/>
          <a:ext cx="16619676" cy="5868972"/>
        </p:xfrm>
        <a:graphic>
          <a:graphicData uri="http://schemas.openxmlformats.org/drawingml/2006/table">
            <a:tbl>
              <a:tblPr firstRow="1" bandRow="1">
                <a:tableStyleId>{5C22544A-7EE6-4342-B048-85BDC9FD1C3A}</a:tableStyleId>
              </a:tblPr>
              <a:tblGrid>
                <a:gridCol w="9287425">
                  <a:extLst>
                    <a:ext uri="{9D8B030D-6E8A-4147-A177-3AD203B41FA5}">
                      <a16:colId xmlns:a16="http://schemas.microsoft.com/office/drawing/2014/main" val="1321417090"/>
                    </a:ext>
                  </a:extLst>
                </a:gridCol>
                <a:gridCol w="2464320">
                  <a:extLst>
                    <a:ext uri="{9D8B030D-6E8A-4147-A177-3AD203B41FA5}">
                      <a16:colId xmlns:a16="http://schemas.microsoft.com/office/drawing/2014/main" val="2461313941"/>
                    </a:ext>
                  </a:extLst>
                </a:gridCol>
                <a:gridCol w="636091">
                  <a:extLst>
                    <a:ext uri="{9D8B030D-6E8A-4147-A177-3AD203B41FA5}">
                      <a16:colId xmlns:a16="http://schemas.microsoft.com/office/drawing/2014/main" val="2108300237"/>
                    </a:ext>
                  </a:extLst>
                </a:gridCol>
                <a:gridCol w="2464320">
                  <a:extLst>
                    <a:ext uri="{9D8B030D-6E8A-4147-A177-3AD203B41FA5}">
                      <a16:colId xmlns:a16="http://schemas.microsoft.com/office/drawing/2014/main" val="1662539952"/>
                    </a:ext>
                  </a:extLst>
                </a:gridCol>
                <a:gridCol w="1767520">
                  <a:extLst>
                    <a:ext uri="{9D8B030D-6E8A-4147-A177-3AD203B41FA5}">
                      <a16:colId xmlns:a16="http://schemas.microsoft.com/office/drawing/2014/main" val="2649148477"/>
                    </a:ext>
                  </a:extLst>
                </a:gridCol>
              </a:tblGrid>
              <a:tr h="408181">
                <a:tc>
                  <a:txBody>
                    <a:bodyPr/>
                    <a:lstStyle/>
                    <a:p>
                      <a:pPr algn="l"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ctr"/>
                      <a:r>
                        <a:rPr lang="el-GR" sz="2800" u="none" strike="noStrike">
                          <a:effectLst/>
                        </a:rPr>
                        <a:t>2021</a:t>
                      </a:r>
                      <a:endParaRPr lang="el-GR" sz="28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ctr"/>
                      <a:r>
                        <a:rPr lang="el-GR" sz="2800" u="none" strike="noStrike">
                          <a:effectLst/>
                        </a:rPr>
                        <a:t>2020</a:t>
                      </a:r>
                      <a:endParaRPr lang="el-GR" sz="28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l-GR" sz="2800" u="none" strike="noStrike">
                          <a:effectLst/>
                        </a:rPr>
                        <a:t> </a:t>
                      </a:r>
                      <a:endParaRPr lang="el-GR" sz="2800" b="1" i="1"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063009970"/>
                  </a:ext>
                </a:extLst>
              </a:tr>
              <a:tr h="408181">
                <a:tc>
                  <a:txBody>
                    <a:bodyPr/>
                    <a:lstStyle/>
                    <a:p>
                      <a:pPr algn="l"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00063905"/>
                  </a:ext>
                </a:extLst>
              </a:tr>
              <a:tr h="408181">
                <a:tc>
                  <a:txBody>
                    <a:bodyPr/>
                    <a:lstStyle/>
                    <a:p>
                      <a:pPr algn="l" rtl="0" fontAlgn="b"/>
                      <a:r>
                        <a:rPr lang="el-GR" sz="2800" u="none" strike="noStrike">
                          <a:effectLst/>
                        </a:rPr>
                        <a:t>Μικτό Κέρδος</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17.773</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13.065</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36%</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579995"/>
                  </a:ext>
                </a:extLst>
              </a:tr>
              <a:tr h="408181">
                <a:tc>
                  <a:txBody>
                    <a:bodyPr/>
                    <a:lstStyle/>
                    <a:p>
                      <a:pPr algn="l" rtl="0" fontAlgn="ctr"/>
                      <a:r>
                        <a:rPr lang="el-GR" sz="2800" u="none" strike="noStrike">
                          <a:effectLst/>
                        </a:rPr>
                        <a:t>Περιθώριο Μικτού Κέρδους</a:t>
                      </a:r>
                      <a:endParaRPr lang="el-GR" sz="2800" b="0" i="1" u="none" strike="noStrike">
                        <a:solidFill>
                          <a:srgbClr val="000000"/>
                        </a:solidFill>
                        <a:effectLst/>
                        <a:latin typeface="Calibri" panose="020F0502020204030204" pitchFamily="34" charset="0"/>
                      </a:endParaRPr>
                    </a:p>
                  </a:txBody>
                  <a:tcPr marL="0" marR="0" marT="0" marB="0" anchor="ctr"/>
                </a:tc>
                <a:tc>
                  <a:txBody>
                    <a:bodyPr/>
                    <a:lstStyle/>
                    <a:p>
                      <a:pPr algn="ctr" rtl="0" fontAlgn="b"/>
                      <a:r>
                        <a:rPr lang="el-GR" sz="2800" u="none" strike="noStrike">
                          <a:effectLst/>
                        </a:rPr>
                        <a:t>32,5%</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32,0%</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36233866"/>
                  </a:ext>
                </a:extLst>
              </a:tr>
              <a:tr h="408181">
                <a:tc>
                  <a:txBody>
                    <a:bodyPr/>
                    <a:lstStyle/>
                    <a:p>
                      <a:pPr algn="l"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dirty="0">
                          <a:effectLst/>
                        </a:rPr>
                        <a:t> </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10464898"/>
                  </a:ext>
                </a:extLst>
              </a:tr>
              <a:tr h="748332">
                <a:tc>
                  <a:txBody>
                    <a:bodyPr/>
                    <a:lstStyle/>
                    <a:p>
                      <a:pPr algn="l" rtl="0" fontAlgn="b"/>
                      <a:r>
                        <a:rPr lang="el-GR" sz="2800" u="none" strike="noStrike">
                          <a:effectLst/>
                        </a:rPr>
                        <a:t>Κέρδος προ φόρων και τόκων (EBITDA)</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8.263</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7.582</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9%</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45433625"/>
                  </a:ext>
                </a:extLst>
              </a:tr>
              <a:tr h="408181">
                <a:tc>
                  <a:txBody>
                    <a:bodyPr/>
                    <a:lstStyle/>
                    <a:p>
                      <a:pPr algn="l" rtl="0" fontAlgn="ctr"/>
                      <a:r>
                        <a:rPr lang="el-GR" sz="2800" u="none" strike="noStrike">
                          <a:effectLst/>
                        </a:rPr>
                        <a:t>Περιθώριο </a:t>
                      </a:r>
                      <a:r>
                        <a:rPr lang="en-US" sz="2800" u="none" strike="noStrike">
                          <a:effectLst/>
                        </a:rPr>
                        <a:t>EBITDA</a:t>
                      </a:r>
                      <a:endParaRPr lang="en-US" sz="2800" b="0" i="1" u="none" strike="noStrike">
                        <a:solidFill>
                          <a:srgbClr val="000000"/>
                        </a:solidFill>
                        <a:effectLst/>
                        <a:latin typeface="Calibri" panose="020F0502020204030204" pitchFamily="34" charset="0"/>
                      </a:endParaRPr>
                    </a:p>
                  </a:txBody>
                  <a:tcPr marL="0" marR="0" marT="0" marB="0" anchor="ctr"/>
                </a:tc>
                <a:tc>
                  <a:txBody>
                    <a:bodyPr/>
                    <a:lstStyle/>
                    <a:p>
                      <a:pPr algn="ctr" rtl="0" fontAlgn="b"/>
                      <a:r>
                        <a:rPr lang="el-GR" sz="2800" u="none" strike="noStrike">
                          <a:effectLst/>
                        </a:rPr>
                        <a:t>15,1%</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18,6%</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37887415"/>
                  </a:ext>
                </a:extLst>
              </a:tr>
              <a:tr h="408181">
                <a:tc>
                  <a:txBody>
                    <a:bodyPr/>
                    <a:lstStyle/>
                    <a:p>
                      <a:pPr algn="l"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61402492"/>
                  </a:ext>
                </a:extLst>
              </a:tr>
              <a:tr h="408181">
                <a:tc>
                  <a:txBody>
                    <a:bodyPr/>
                    <a:lstStyle/>
                    <a:p>
                      <a:pPr algn="l" rtl="0" fontAlgn="b"/>
                      <a:r>
                        <a:rPr lang="el-GR" sz="2800" u="none" strike="noStrike">
                          <a:effectLst/>
                        </a:rPr>
                        <a:t>Κέρδη προ φόρων</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6.103</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5.331</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14%</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08188131"/>
                  </a:ext>
                </a:extLst>
              </a:tr>
              <a:tr h="408181">
                <a:tc>
                  <a:txBody>
                    <a:bodyPr/>
                    <a:lstStyle/>
                    <a:p>
                      <a:pPr algn="l" rtl="0" fontAlgn="ctr"/>
                      <a:r>
                        <a:rPr lang="el-GR" sz="2800" u="none" strike="noStrike">
                          <a:effectLst/>
                        </a:rPr>
                        <a:t>Περιθώριο κέρδους προ φόρων</a:t>
                      </a:r>
                      <a:endParaRPr lang="el-GR" sz="2800" b="0" i="1" u="none" strike="noStrike">
                        <a:solidFill>
                          <a:srgbClr val="000000"/>
                        </a:solidFill>
                        <a:effectLst/>
                        <a:latin typeface="Calibri" panose="020F0502020204030204" pitchFamily="34" charset="0"/>
                      </a:endParaRPr>
                    </a:p>
                  </a:txBody>
                  <a:tcPr marL="0" marR="0" marT="0" marB="0" anchor="ctr"/>
                </a:tc>
                <a:tc>
                  <a:txBody>
                    <a:bodyPr/>
                    <a:lstStyle/>
                    <a:p>
                      <a:pPr algn="ctr" rtl="0" fontAlgn="b"/>
                      <a:r>
                        <a:rPr lang="el-GR" sz="2800" u="none" strike="noStrike">
                          <a:effectLst/>
                        </a:rPr>
                        <a:t>11,1%</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13,1%</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0801932"/>
                  </a:ext>
                </a:extLst>
              </a:tr>
              <a:tr h="408181">
                <a:tc>
                  <a:txBody>
                    <a:bodyPr/>
                    <a:lstStyle/>
                    <a:p>
                      <a:pPr algn="l"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55865036"/>
                  </a:ext>
                </a:extLst>
              </a:tr>
              <a:tr h="408181">
                <a:tc>
                  <a:txBody>
                    <a:bodyPr/>
                    <a:lstStyle/>
                    <a:p>
                      <a:pPr algn="l" rtl="0" fontAlgn="b"/>
                      <a:r>
                        <a:rPr lang="el-GR" sz="2800" u="none" strike="noStrike">
                          <a:effectLst/>
                        </a:rPr>
                        <a:t>Καθαρά κέρδη </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4.926</a:t>
                      </a:r>
                      <a:endParaRPr lang="el-GR" sz="2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3.903</a:t>
                      </a:r>
                      <a:endParaRPr lang="el-GR" sz="2800" b="1"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26%</a:t>
                      </a:r>
                      <a:endParaRPr lang="el-GR" sz="2800" b="0" i="1"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76108488"/>
                  </a:ext>
                </a:extLst>
              </a:tr>
              <a:tr h="408181">
                <a:tc>
                  <a:txBody>
                    <a:bodyPr/>
                    <a:lstStyle/>
                    <a:p>
                      <a:pPr algn="l" rtl="0" fontAlgn="ctr"/>
                      <a:r>
                        <a:rPr lang="el-GR" sz="2800" u="none" strike="noStrike">
                          <a:effectLst/>
                        </a:rPr>
                        <a:t>Περιθώριο Καθαρού Κέρδους</a:t>
                      </a:r>
                      <a:endParaRPr lang="el-GR" sz="2800" b="0" i="1" u="none" strike="noStrike">
                        <a:solidFill>
                          <a:srgbClr val="000000"/>
                        </a:solidFill>
                        <a:effectLst/>
                        <a:latin typeface="Calibri" panose="020F0502020204030204" pitchFamily="34" charset="0"/>
                      </a:endParaRPr>
                    </a:p>
                  </a:txBody>
                  <a:tcPr marL="0" marR="0" marT="0" marB="0" anchor="ctr"/>
                </a:tc>
                <a:tc>
                  <a:txBody>
                    <a:bodyPr/>
                    <a:lstStyle/>
                    <a:p>
                      <a:pPr algn="ctr" rtl="0" fontAlgn="b"/>
                      <a:r>
                        <a:rPr lang="el-GR" sz="2800" u="none" strike="noStrike">
                          <a:effectLst/>
                        </a:rPr>
                        <a:t>9,0%</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 </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9,6%</a:t>
                      </a:r>
                      <a:endParaRPr lang="el-GR" sz="2800" b="0" i="1"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dirty="0">
                          <a:effectLst/>
                        </a:rPr>
                        <a:t> </a:t>
                      </a:r>
                      <a:endParaRPr lang="el-GR" sz="2800" b="0" i="1"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30311159"/>
                  </a:ext>
                </a:extLst>
              </a:tr>
            </a:tbl>
          </a:graphicData>
        </a:graphic>
      </p:graphicFrame>
    </p:spTree>
    <p:extLst>
      <p:ext uri="{BB962C8B-B14F-4D97-AF65-F5344CB8AC3E}">
        <p14:creationId xmlns:p14="http://schemas.microsoft.com/office/powerpoint/2010/main" val="182678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17CB2B-BC32-450D-ABE8-A3395357ED10}"/>
              </a:ext>
            </a:extLst>
          </p:cNvPr>
          <p:cNvSpPr txBox="1"/>
          <p:nvPr/>
        </p:nvSpPr>
        <p:spPr>
          <a:xfrm>
            <a:off x="1005206" y="451291"/>
            <a:ext cx="6614110" cy="1215717"/>
          </a:xfrm>
          <a:prstGeom prst="rect">
            <a:avLst/>
          </a:prstGeom>
        </p:spPr>
        <p:txBody>
          <a:bodyPr vert="horz" lIns="91440" tIns="45720" rIns="91440" bIns="45720" rtlCol="0" anchor="b">
            <a:normAutofit/>
          </a:bodyPr>
          <a:lstStyle/>
          <a:p>
            <a:pPr marL="0" indent="0" defTabSz="1511320">
              <a:spcBef>
                <a:spcPct val="0"/>
              </a:spcBef>
              <a:spcAft>
                <a:spcPts val="600"/>
              </a:spcAft>
            </a:pPr>
            <a:r>
              <a:rPr lang="el-GR" sz="3306" b="1" dirty="0">
                <a:solidFill>
                  <a:schemeClr val="tx2">
                    <a:lumMod val="75000"/>
                  </a:schemeClr>
                </a:solidFill>
                <a:effectLst>
                  <a:outerShdw blurRad="38100" dist="38100" dir="2700000" algn="tl">
                    <a:srgbClr val="000000">
                      <a:alpha val="43137"/>
                    </a:srgbClr>
                  </a:outerShdw>
                </a:effectLst>
                <a:latin typeface="+mj-lt"/>
                <a:ea typeface="+mj-ea"/>
                <a:cs typeface="+mj-cs"/>
              </a:rPr>
              <a:t>Χρηματοοικονομική Θέση</a:t>
            </a:r>
          </a:p>
        </p:txBody>
      </p:sp>
      <p:sp>
        <p:nvSpPr>
          <p:cNvPr id="6" name="TextBox 5">
            <a:extLst>
              <a:ext uri="{FF2B5EF4-FFF2-40B4-BE49-F238E27FC236}">
                <a16:creationId xmlns:a16="http://schemas.microsoft.com/office/drawing/2014/main" id="{A212EFD1-8720-4C24-B1A1-E90F1B79C8AE}"/>
              </a:ext>
            </a:extLst>
          </p:cNvPr>
          <p:cNvSpPr txBox="1"/>
          <p:nvPr/>
        </p:nvSpPr>
        <p:spPr>
          <a:xfrm>
            <a:off x="1005206" y="1943100"/>
            <a:ext cx="6614110" cy="8182087"/>
          </a:xfrm>
          <a:prstGeom prst="rect">
            <a:avLst/>
          </a:prstGeom>
        </p:spPr>
        <p:txBody>
          <a:bodyPr vert="horz" lIns="91440" tIns="45720" rIns="91440" bIns="45720" rtlCol="0">
            <a:normAutofit/>
          </a:bodyPr>
          <a:lstStyle/>
          <a:p>
            <a:pPr defTabSz="1511320">
              <a:spcBef>
                <a:spcPct val="20000"/>
              </a:spcBef>
            </a:pPr>
            <a:endParaRPr lang="en-US" sz="2314" b="1" kern="1200" dirty="0">
              <a:solidFill>
                <a:schemeClr val="tx2">
                  <a:lumMod val="75000"/>
                </a:schemeClr>
              </a:solidFill>
              <a:effectLst>
                <a:outerShdw blurRad="38100" dist="38100" dir="2700000" algn="tl">
                  <a:srgbClr val="000000">
                    <a:alpha val="43137"/>
                  </a:srgbClr>
                </a:outerShdw>
              </a:effectLst>
              <a:latin typeface="+mn-lt"/>
              <a:ea typeface="+mn-ea"/>
              <a:cs typeface="+mn-cs"/>
            </a:endParaRPr>
          </a:p>
          <a:p>
            <a:pPr defTabSz="1511320">
              <a:spcBef>
                <a:spcPct val="20000"/>
              </a:spcBef>
            </a:pPr>
            <a:endParaRPr lang="en-US" sz="2314" b="1" kern="1200" dirty="0">
              <a:solidFill>
                <a:schemeClr val="tx2">
                  <a:lumMod val="75000"/>
                </a:schemeClr>
              </a:solidFill>
              <a:effectLst>
                <a:outerShdw blurRad="38100" dist="38100" dir="2700000" algn="tl">
                  <a:srgbClr val="000000">
                    <a:alpha val="43137"/>
                  </a:srgbClr>
                </a:outerShdw>
              </a:effectLst>
              <a:latin typeface="+mn-lt"/>
              <a:ea typeface="+mn-ea"/>
              <a:cs typeface="+mn-cs"/>
            </a:endParaRPr>
          </a:p>
          <a:p>
            <a:pPr algn="just" defTabSz="1511320">
              <a:spcBef>
                <a:spcPct val="20000"/>
              </a:spcBef>
            </a:pP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επ</a:t>
            </a:r>
            <a:r>
              <a:rPr lang="en-US" sz="2400" b="1"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ενδυτικό</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 π</a:t>
            </a:r>
            <a:r>
              <a:rPr lang="en-US" sz="2400" b="1"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λάνο</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βα</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ίνει</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π</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ρος</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ολοκλήρωση</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με</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στόχο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τον</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δι</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πλασιασμό της δυναμικότητας στην μορφοποίηση σαπώνων, την περαιτέρω μείωση του παραγωγικού κόστους,  την είσοδο σε νέα προϊόντα (συνθετική σαπωνόμαζα) και την επέκταση και τον αυτοματισμό των αποθηκευτικών χώρων.</a:t>
            </a:r>
          </a:p>
          <a:p>
            <a:pPr algn="just" defTabSz="1511320">
              <a:spcBef>
                <a:spcPct val="20000"/>
              </a:spcBef>
            </a:pPr>
            <a:endPar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endParaRPr>
          </a:p>
          <a:p>
            <a:pPr algn="just" defTabSz="1511320">
              <a:spcBef>
                <a:spcPct val="20000"/>
              </a:spcBef>
            </a:pP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Ο </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καθα</a:t>
            </a:r>
            <a:r>
              <a:rPr lang="en-US" sz="2400" b="1"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ρός</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 δα</a:t>
            </a:r>
            <a:r>
              <a:rPr lang="en-US" sz="2400" b="1"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νεισμός</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του</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Ομίλου</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και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της</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Ετ</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αιρείας (τραπεζικά δάνεια μείον ταμειακά διαθέσιμα) ανήλθε σε 10,3 (έναντι 8,2 εκατ.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ευρώ</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2020), π</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ου</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α</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ντιστοιχεί</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στο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19%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του</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ενο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ποιημένου κύκλου εργασιών της Εταιρείας (έναντι 20% το 2020) και στο 16% του συνολικού ενεργητικού της.</a:t>
            </a:r>
          </a:p>
          <a:p>
            <a:pPr algn="just" defTabSz="1511320">
              <a:spcBef>
                <a:spcPct val="20000"/>
              </a:spcBef>
            </a:pP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p>
          <a:p>
            <a:pPr algn="just" defTabSz="1511320">
              <a:spcBef>
                <a:spcPct val="20000"/>
              </a:spcBef>
            </a:pP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Το</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b="1"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κεφάλ</a:t>
            </a:r>
            <a:r>
              <a:rPr lang="en-US" sz="2400" b="1" kern="1200" dirty="0">
                <a:solidFill>
                  <a:schemeClr val="tx2">
                    <a:lumMod val="75000"/>
                  </a:schemeClr>
                </a:solidFill>
                <a:effectLst>
                  <a:outerShdw blurRad="38100" dist="38100" dir="2700000" algn="tl">
                    <a:srgbClr val="000000">
                      <a:alpha val="43137"/>
                    </a:srgbClr>
                  </a:outerShdw>
                </a:effectLst>
                <a:latin typeface="+mn-lt"/>
                <a:ea typeface="+mn-ea"/>
                <a:cs typeface="+mn-cs"/>
              </a:rPr>
              <a:t>αιο κίνησης </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ανήλθε σε 3,3 εκατ.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Ευρώ</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2400" kern="1200" dirty="0" err="1">
                <a:solidFill>
                  <a:schemeClr val="tx2">
                    <a:lumMod val="75000"/>
                  </a:schemeClr>
                </a:solidFill>
                <a:effectLst>
                  <a:outerShdw blurRad="38100" dist="38100" dir="2700000" algn="tl">
                    <a:srgbClr val="000000">
                      <a:alpha val="43137"/>
                    </a:srgbClr>
                  </a:outerShdw>
                </a:effectLst>
                <a:latin typeface="+mn-lt"/>
                <a:ea typeface="+mn-ea"/>
                <a:cs typeface="+mn-cs"/>
              </a:rPr>
              <a:t>έν</a:t>
            </a:r>
            <a:r>
              <a:rPr lang="en-US" sz="2400" kern="1200" dirty="0">
                <a:solidFill>
                  <a:schemeClr val="tx2">
                    <a:lumMod val="75000"/>
                  </a:schemeClr>
                </a:solidFill>
                <a:effectLst>
                  <a:outerShdw blurRad="38100" dist="38100" dir="2700000" algn="tl">
                    <a:srgbClr val="000000">
                      <a:alpha val="43137"/>
                    </a:srgbClr>
                  </a:outerShdw>
                </a:effectLst>
                <a:latin typeface="+mn-lt"/>
                <a:ea typeface="+mn-ea"/>
                <a:cs typeface="+mn-cs"/>
              </a:rPr>
              <a:t>αντι 4,4 την 31.12.2020. </a:t>
            </a:r>
          </a:p>
        </p:txBody>
      </p:sp>
      <p:sp>
        <p:nvSpPr>
          <p:cNvPr id="15" name="Slide Number Placeholder 4">
            <a:extLst>
              <a:ext uri="{FF2B5EF4-FFF2-40B4-BE49-F238E27FC236}">
                <a16:creationId xmlns:a16="http://schemas.microsoft.com/office/drawing/2014/main" id="{76267210-F0B2-4C90-804E-107774929E60}"/>
              </a:ext>
            </a:extLst>
          </p:cNvPr>
          <p:cNvSpPr>
            <a:spLocks noGrp="1"/>
          </p:cNvSpPr>
          <p:nvPr>
            <p:ph type="sldNum" sz="quarter" idx="12"/>
          </p:nvPr>
        </p:nvSpPr>
        <p:spPr>
          <a:xfrm>
            <a:off x="14407938" y="10505635"/>
            <a:ext cx="4690957" cy="603470"/>
          </a:xfrm>
        </p:spPr>
        <p:txBody>
          <a:bodyPr/>
          <a:lstStyle/>
          <a:p>
            <a:pPr>
              <a:spcAft>
                <a:spcPts val="600"/>
              </a:spcAft>
            </a:pPr>
            <a:fld id="{A080AF1B-F598-4F76-84DA-4773B211A236}" type="slidenum">
              <a:rPr lang="el-GR" smtClean="0">
                <a:solidFill>
                  <a:prstClr val="black"/>
                </a:solidFill>
              </a:rPr>
              <a:pPr>
                <a:spcAft>
                  <a:spcPts val="600"/>
                </a:spcAft>
              </a:pPr>
              <a:t>6</a:t>
            </a:fld>
            <a:endParaRPr lang="el-GR">
              <a:solidFill>
                <a:prstClr val="black"/>
              </a:solidFill>
            </a:endParaRPr>
          </a:p>
        </p:txBody>
      </p:sp>
      <p:sp>
        <p:nvSpPr>
          <p:cNvPr id="8" name="Text Placeholder 2">
            <a:extLst>
              <a:ext uri="{FF2B5EF4-FFF2-40B4-BE49-F238E27FC236}">
                <a16:creationId xmlns:a16="http://schemas.microsoft.com/office/drawing/2014/main" id="{D1A6C92C-3F65-4613-A664-0067B7F830C9}"/>
              </a:ext>
            </a:extLst>
          </p:cNvPr>
          <p:cNvSpPr txBox="1">
            <a:spLocks/>
          </p:cNvSpPr>
          <p:nvPr/>
        </p:nvSpPr>
        <p:spPr>
          <a:xfrm>
            <a:off x="1161380" y="333340"/>
            <a:ext cx="16519525" cy="1215717"/>
          </a:xfrm>
          <a:prstGeom prst="rect">
            <a:avLst/>
          </a:prstGeom>
        </p:spPr>
        <p:txBody>
          <a:bodyPr/>
          <a:lstStyle>
            <a:lvl1pPr marL="566745" indent="-566745" algn="l" defTabSz="1511320" rtl="0" eaLnBrk="1" latinLnBrk="0" hangingPunct="1">
              <a:spcBef>
                <a:spcPct val="20000"/>
              </a:spcBef>
              <a:buFont typeface="Arial" pitchFamily="34" charset="0"/>
              <a:buChar char="•"/>
              <a:defRPr sz="3967" kern="1200">
                <a:solidFill>
                  <a:schemeClr val="tx2">
                    <a:lumMod val="75000"/>
                  </a:schemeClr>
                </a:solidFill>
                <a:effectLst>
                  <a:outerShdw blurRad="38100" dist="38100" dir="2700000" algn="tl">
                    <a:srgbClr val="000000">
                      <a:alpha val="43137"/>
                    </a:srgbClr>
                  </a:outerShdw>
                </a:effectLst>
                <a:latin typeface="+mn-lt"/>
                <a:ea typeface="+mn-ea"/>
                <a:cs typeface="+mn-cs"/>
              </a:defRPr>
            </a:lvl1pPr>
            <a:lvl2pPr marL="1227948" indent="-472288" algn="l" defTabSz="1511320" rtl="0" eaLnBrk="1" latinLnBrk="0" hangingPunct="1">
              <a:spcBef>
                <a:spcPct val="20000"/>
              </a:spcBef>
              <a:buFont typeface="Arial" pitchFamily="34" charset="0"/>
              <a:buChar char="–"/>
              <a:defRPr sz="3306" kern="1200">
                <a:solidFill>
                  <a:schemeClr val="tx2">
                    <a:lumMod val="75000"/>
                  </a:schemeClr>
                </a:solidFill>
                <a:latin typeface="+mn-lt"/>
                <a:ea typeface="+mn-ea"/>
                <a:cs typeface="+mn-cs"/>
              </a:defRPr>
            </a:lvl2pPr>
            <a:lvl3pPr marL="1889150" indent="-377830" algn="l" defTabSz="1511320" rtl="0" eaLnBrk="1" latinLnBrk="0" hangingPunct="1">
              <a:spcBef>
                <a:spcPct val="20000"/>
              </a:spcBef>
              <a:buFont typeface="Arial" pitchFamily="34" charset="0"/>
              <a:buChar char="•"/>
              <a:defRPr sz="2975" kern="1200">
                <a:solidFill>
                  <a:schemeClr val="tx2">
                    <a:lumMod val="75000"/>
                  </a:schemeClr>
                </a:solidFill>
                <a:latin typeface="+mn-lt"/>
                <a:ea typeface="+mn-ea"/>
                <a:cs typeface="+mn-cs"/>
              </a:defRPr>
            </a:lvl3pPr>
            <a:lvl4pPr marL="264481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4pPr>
            <a:lvl5pPr marL="340047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5pPr>
            <a:lvl6pPr marL="415613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6pPr>
            <a:lvl7pPr marL="491179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7pPr>
            <a:lvl8pPr marL="566745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8pPr>
            <a:lvl9pPr marL="642311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9pPr>
          </a:lstStyle>
          <a:p>
            <a:pPr marL="0" indent="0">
              <a:buNone/>
            </a:pPr>
            <a:endParaRPr lang="el-GR" sz="6600" dirty="0"/>
          </a:p>
        </p:txBody>
      </p:sp>
      <p:graphicFrame>
        <p:nvGraphicFramePr>
          <p:cNvPr id="2" name="Table 1">
            <a:extLst>
              <a:ext uri="{FF2B5EF4-FFF2-40B4-BE49-F238E27FC236}">
                <a16:creationId xmlns:a16="http://schemas.microsoft.com/office/drawing/2014/main" id="{69066B06-16C5-468E-9832-AF326B5F87A2}"/>
              </a:ext>
            </a:extLst>
          </p:cNvPr>
          <p:cNvGraphicFramePr>
            <a:graphicFrameLocks noGrp="1"/>
          </p:cNvGraphicFramePr>
          <p:nvPr>
            <p:extLst>
              <p:ext uri="{D42A27DB-BD31-4B8C-83A1-F6EECF244321}">
                <p14:modId xmlns:p14="http://schemas.microsoft.com/office/powerpoint/2010/main" val="660172297"/>
              </p:ext>
            </p:extLst>
          </p:nvPr>
        </p:nvGraphicFramePr>
        <p:xfrm>
          <a:off x="7860145" y="500714"/>
          <a:ext cx="11238753" cy="9575056"/>
        </p:xfrm>
        <a:graphic>
          <a:graphicData uri="http://schemas.openxmlformats.org/drawingml/2006/table">
            <a:tbl>
              <a:tblPr firstRow="1" bandRow="1">
                <a:noFill/>
                <a:tableStyleId>{5C22544A-7EE6-4342-B048-85BDC9FD1C3A}</a:tableStyleId>
              </a:tblPr>
              <a:tblGrid>
                <a:gridCol w="6678492">
                  <a:extLst>
                    <a:ext uri="{9D8B030D-6E8A-4147-A177-3AD203B41FA5}">
                      <a16:colId xmlns:a16="http://schemas.microsoft.com/office/drawing/2014/main" val="995417269"/>
                    </a:ext>
                  </a:extLst>
                </a:gridCol>
                <a:gridCol w="2117125">
                  <a:extLst>
                    <a:ext uri="{9D8B030D-6E8A-4147-A177-3AD203B41FA5}">
                      <a16:colId xmlns:a16="http://schemas.microsoft.com/office/drawing/2014/main" val="2342883447"/>
                    </a:ext>
                  </a:extLst>
                </a:gridCol>
                <a:gridCol w="326011">
                  <a:extLst>
                    <a:ext uri="{9D8B030D-6E8A-4147-A177-3AD203B41FA5}">
                      <a16:colId xmlns:a16="http://schemas.microsoft.com/office/drawing/2014/main" val="219287701"/>
                    </a:ext>
                  </a:extLst>
                </a:gridCol>
                <a:gridCol w="2117125">
                  <a:extLst>
                    <a:ext uri="{9D8B030D-6E8A-4147-A177-3AD203B41FA5}">
                      <a16:colId xmlns:a16="http://schemas.microsoft.com/office/drawing/2014/main" val="179639275"/>
                    </a:ext>
                  </a:extLst>
                </a:gridCol>
              </a:tblGrid>
              <a:tr h="648256">
                <a:tc>
                  <a:txBody>
                    <a:bodyPr/>
                    <a:lstStyle/>
                    <a:p>
                      <a:pPr algn="l" rtl="0" fontAlgn="b"/>
                      <a:r>
                        <a:rPr lang="el-GR" sz="2800" b="0" u="none" strike="noStrike" cap="none" spc="60" dirty="0">
                          <a:solidFill>
                            <a:schemeClr val="bg1"/>
                          </a:solidFill>
                          <a:effectLst/>
                        </a:rPr>
                        <a:t> σε 000 ευρώ</a:t>
                      </a:r>
                      <a:endParaRPr lang="el-GR" sz="2800" b="0" i="0" u="none" strike="noStrike" cap="none" spc="60" dirty="0">
                        <a:solidFill>
                          <a:schemeClr val="bg1"/>
                        </a:solidFill>
                        <a:effectLst/>
                        <a:latin typeface="Calibri" panose="020F0502020204030204" pitchFamily="34" charset="0"/>
                      </a:endParaRPr>
                    </a:p>
                  </a:txBody>
                  <a:tcPr marL="0" marR="0" marT="159407" marB="0"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l-GR" sz="2800" b="0" u="none" strike="noStrike" cap="none" spc="60">
                          <a:solidFill>
                            <a:schemeClr val="bg1"/>
                          </a:solidFill>
                          <a:effectLst/>
                        </a:rPr>
                        <a:t>31.12.2021</a:t>
                      </a:r>
                      <a:endParaRPr lang="el-GR" sz="2800" b="0" i="0" u="none" strike="noStrike" cap="none" spc="60">
                        <a:solidFill>
                          <a:schemeClr val="bg1"/>
                        </a:solidFill>
                        <a:effectLst/>
                        <a:latin typeface="Calibri" panose="020F0502020204030204" pitchFamily="34" charset="0"/>
                      </a:endParaRPr>
                    </a:p>
                  </a:txBody>
                  <a:tcPr marL="0" marR="0" marT="159407" marB="0" anchor="ctr">
                    <a:lnL w="12700" cmpd="sng">
                      <a:noFill/>
                    </a:lnL>
                    <a:lnR w="12700" cmpd="sng">
                      <a:noFill/>
                    </a:lnR>
                    <a:lnT w="19050" cap="flat" cmpd="sng" algn="ctr">
                      <a:noFill/>
                      <a:prstDash val="solid"/>
                    </a:lnT>
                    <a:lnB w="38100" cmpd="sng">
                      <a:noFill/>
                    </a:lnB>
                    <a:solidFill>
                      <a:schemeClr val="accent1"/>
                    </a:solidFill>
                  </a:tcPr>
                </a:tc>
                <a:tc>
                  <a:txBody>
                    <a:bodyPr/>
                    <a:lstStyle/>
                    <a:p>
                      <a:pPr algn="l" fontAlgn="b"/>
                      <a:r>
                        <a:rPr lang="el-GR" sz="2800" b="0" u="none" strike="noStrike" cap="none" spc="60">
                          <a:solidFill>
                            <a:schemeClr val="bg1"/>
                          </a:solidFill>
                          <a:effectLst/>
                        </a:rPr>
                        <a:t> </a:t>
                      </a:r>
                      <a:endParaRPr lang="el-GR" sz="2800" b="0" i="0" u="none" strike="noStrike" cap="none" spc="60">
                        <a:solidFill>
                          <a:schemeClr val="bg1"/>
                        </a:solidFill>
                        <a:effectLst/>
                        <a:latin typeface="Calibri" panose="020F0502020204030204" pitchFamily="34" charset="0"/>
                      </a:endParaRPr>
                    </a:p>
                  </a:txBody>
                  <a:tcPr marL="0" marR="0" marT="159407" marB="0"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l-GR" sz="2800" b="0" u="none" strike="noStrike" cap="none" spc="60">
                          <a:solidFill>
                            <a:schemeClr val="bg1"/>
                          </a:solidFill>
                          <a:effectLst/>
                        </a:rPr>
                        <a:t>31.12.2020</a:t>
                      </a:r>
                      <a:endParaRPr lang="el-GR" sz="2800" b="0" i="0" u="none" strike="noStrike" cap="none" spc="60">
                        <a:solidFill>
                          <a:schemeClr val="bg1"/>
                        </a:solidFill>
                        <a:effectLst/>
                        <a:latin typeface="Calibri" panose="020F0502020204030204" pitchFamily="34" charset="0"/>
                      </a:endParaRPr>
                    </a:p>
                  </a:txBody>
                  <a:tcPr marL="0" marR="0" marT="159407"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263075630"/>
                  </a:ext>
                </a:extLst>
              </a:tr>
              <a:tr h="595120">
                <a:tc>
                  <a:txBody>
                    <a:bodyPr/>
                    <a:lstStyle/>
                    <a:p>
                      <a:pPr algn="l" rtl="0" fontAlgn="b"/>
                      <a:r>
                        <a:rPr lang="el-GR" sz="2400" u="none" strike="noStrike" cap="none" spc="0" dirty="0">
                          <a:solidFill>
                            <a:schemeClr val="tx1"/>
                          </a:solidFill>
                          <a:effectLst/>
                        </a:rPr>
                        <a:t>ΕΝΕΡΓΗΤΙΚΟ</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38100" cmpd="sng">
                      <a:noFill/>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38100" cmpd="sng">
                      <a:noFill/>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38100" cmpd="sng">
                      <a:noFill/>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742360891"/>
                  </a:ext>
                </a:extLst>
              </a:tr>
              <a:tr h="595120">
                <a:tc>
                  <a:txBody>
                    <a:bodyPr/>
                    <a:lstStyle/>
                    <a:p>
                      <a:pPr algn="just" fontAlgn="ctr"/>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31442174"/>
                  </a:ext>
                </a:extLst>
              </a:tr>
              <a:tr h="595120">
                <a:tc>
                  <a:txBody>
                    <a:bodyPr/>
                    <a:lstStyle/>
                    <a:p>
                      <a:pPr algn="l" rtl="0" fontAlgn="b"/>
                      <a:r>
                        <a:rPr lang="el-GR" sz="2400" u="none" strike="noStrike" cap="none" spc="0" dirty="0">
                          <a:solidFill>
                            <a:schemeClr val="tx1"/>
                          </a:solidFill>
                          <a:effectLst/>
                        </a:rPr>
                        <a:t>Μη </a:t>
                      </a:r>
                      <a:r>
                        <a:rPr lang="el-GR" sz="2400" u="none" strike="noStrike" cap="none" spc="0" dirty="0" err="1">
                          <a:solidFill>
                            <a:schemeClr val="tx1"/>
                          </a:solidFill>
                          <a:effectLst/>
                        </a:rPr>
                        <a:t>κυκλοφορούντα</a:t>
                      </a:r>
                      <a:r>
                        <a:rPr lang="el-GR" sz="2400" u="none" strike="noStrike" cap="none" spc="0" dirty="0">
                          <a:solidFill>
                            <a:schemeClr val="tx1"/>
                          </a:solidFill>
                          <a:effectLst/>
                        </a:rPr>
                        <a:t> περιουσιακά στοιχεία</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a:solidFill>
                            <a:schemeClr val="tx1"/>
                          </a:solidFill>
                          <a:effectLst/>
                        </a:rPr>
                        <a:t>40.070</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a:solidFill>
                            <a:schemeClr val="tx1"/>
                          </a:solidFill>
                          <a:effectLst/>
                        </a:rPr>
                        <a:t>32.823</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65203991"/>
                  </a:ext>
                </a:extLst>
              </a:tr>
              <a:tr h="595120">
                <a:tc>
                  <a:txBody>
                    <a:bodyPr/>
                    <a:lstStyle/>
                    <a:p>
                      <a:pPr algn="l" rtl="0" fontAlgn="b"/>
                      <a:r>
                        <a:rPr lang="el-GR" sz="2400" u="none" strike="noStrike" cap="none" spc="0" dirty="0" err="1">
                          <a:solidFill>
                            <a:schemeClr val="tx1"/>
                          </a:solidFill>
                          <a:effectLst/>
                        </a:rPr>
                        <a:t>Κυκλοφορούντα</a:t>
                      </a:r>
                      <a:r>
                        <a:rPr lang="el-GR" sz="2400" u="none" strike="noStrike" cap="none" spc="0" dirty="0">
                          <a:solidFill>
                            <a:schemeClr val="tx1"/>
                          </a:solidFill>
                          <a:effectLst/>
                        </a:rPr>
                        <a:t> περιουσιακά στοιχεία</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rtl="0" fontAlgn="b"/>
                      <a:r>
                        <a:rPr lang="el-GR" sz="2400" u="none" strike="noStrike" cap="none" spc="0">
                          <a:solidFill>
                            <a:schemeClr val="tx1"/>
                          </a:solidFill>
                          <a:effectLst/>
                        </a:rPr>
                        <a:t>23.507</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rtl="0" fontAlgn="b"/>
                      <a:r>
                        <a:rPr lang="el-GR" sz="2400" u="none" strike="noStrike" cap="none" spc="0">
                          <a:solidFill>
                            <a:schemeClr val="tx1"/>
                          </a:solidFill>
                          <a:effectLst/>
                        </a:rPr>
                        <a:t>18.531</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353910781"/>
                  </a:ext>
                </a:extLst>
              </a:tr>
              <a:tr h="595120">
                <a:tc>
                  <a:txBody>
                    <a:bodyPr/>
                    <a:lstStyle/>
                    <a:p>
                      <a:pPr algn="l" rtl="0" fontAlgn="b"/>
                      <a:r>
                        <a:rPr lang="el-GR" sz="2400" b="1" u="none" strike="noStrike" cap="none" spc="0">
                          <a:solidFill>
                            <a:schemeClr val="tx1"/>
                          </a:solidFill>
                          <a:effectLst/>
                        </a:rPr>
                        <a:t>Σύνολο ενεργητικού</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b="1" u="none" strike="noStrike" cap="none" spc="0">
                          <a:solidFill>
                            <a:schemeClr val="tx1"/>
                          </a:solidFill>
                          <a:effectLst/>
                        </a:rPr>
                        <a:t>63.577</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b="1" u="none" strike="noStrike" cap="none" spc="0">
                          <a:solidFill>
                            <a:schemeClr val="tx1"/>
                          </a:solidFill>
                          <a:effectLst/>
                        </a:rPr>
                        <a:t> </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b="1" u="none" strike="noStrike" cap="none" spc="0">
                          <a:solidFill>
                            <a:schemeClr val="tx1"/>
                          </a:solidFill>
                          <a:effectLst/>
                        </a:rPr>
                        <a:t>51.354</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823800396"/>
                  </a:ext>
                </a:extLst>
              </a:tr>
              <a:tr h="595120">
                <a:tc>
                  <a:txBody>
                    <a:bodyPr/>
                    <a:lstStyle/>
                    <a:p>
                      <a:pPr algn="l" fontAlgn="b"/>
                      <a:r>
                        <a:rPr lang="el-GR" sz="2400" u="none" strike="noStrike" cap="none" spc="0" dirty="0">
                          <a:solidFill>
                            <a:schemeClr val="tx1"/>
                          </a:solidFill>
                          <a:effectLst/>
                        </a:rPr>
                        <a:t> </a:t>
                      </a:r>
                      <a:endParaRPr lang="el-GR" sz="2400" b="0" i="0" u="none" strike="noStrike" cap="none" spc="0" dirty="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35463450"/>
                  </a:ext>
                </a:extLst>
              </a:tr>
              <a:tr h="595120">
                <a:tc>
                  <a:txBody>
                    <a:bodyPr/>
                    <a:lstStyle/>
                    <a:p>
                      <a:pPr algn="l" rtl="0" fontAlgn="b"/>
                      <a:r>
                        <a:rPr lang="el-GR" sz="2400" u="none" strike="noStrike" cap="none" spc="0" dirty="0">
                          <a:solidFill>
                            <a:schemeClr val="tx1"/>
                          </a:solidFill>
                          <a:effectLst/>
                        </a:rPr>
                        <a:t>ΠΑΘΗΤΙΚΟ</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961830159"/>
                  </a:ext>
                </a:extLst>
              </a:tr>
              <a:tr h="595120">
                <a:tc>
                  <a:txBody>
                    <a:bodyPr/>
                    <a:lstStyle/>
                    <a:p>
                      <a:pPr algn="l" fontAlgn="b"/>
                      <a:r>
                        <a:rPr lang="el-GR" sz="2400" u="none" strike="noStrike" cap="none" spc="0" dirty="0">
                          <a:solidFill>
                            <a:schemeClr val="tx1"/>
                          </a:solidFill>
                          <a:effectLst/>
                        </a:rPr>
                        <a:t> </a:t>
                      </a:r>
                      <a:endParaRPr lang="el-GR" sz="2400" b="0" i="0" u="none" strike="noStrike" cap="none" spc="0" dirty="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118709571"/>
                  </a:ext>
                </a:extLst>
              </a:tr>
              <a:tr h="595120">
                <a:tc>
                  <a:txBody>
                    <a:bodyPr/>
                    <a:lstStyle/>
                    <a:p>
                      <a:pPr algn="l" rtl="0" fontAlgn="b"/>
                      <a:r>
                        <a:rPr lang="el-GR" sz="2400" u="none" strike="noStrike" cap="none" spc="0">
                          <a:solidFill>
                            <a:schemeClr val="tx1"/>
                          </a:solidFill>
                          <a:effectLst/>
                        </a:rPr>
                        <a:t>Ίδια Κεφάλαια</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a:solidFill>
                            <a:schemeClr val="tx1"/>
                          </a:solidFill>
                          <a:effectLst/>
                        </a:rPr>
                        <a:t>25.277</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dirty="0">
                          <a:solidFill>
                            <a:schemeClr val="tx1"/>
                          </a:solidFill>
                          <a:effectLst/>
                        </a:rPr>
                        <a:t>22.104</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12653123"/>
                  </a:ext>
                </a:extLst>
              </a:tr>
              <a:tr h="595120">
                <a:tc>
                  <a:txBody>
                    <a:bodyPr/>
                    <a:lstStyle/>
                    <a:p>
                      <a:pPr algn="l" rtl="0" fontAlgn="b"/>
                      <a:r>
                        <a:rPr lang="el-GR" sz="2400" u="none" strike="noStrike" cap="none" spc="0" dirty="0">
                          <a:solidFill>
                            <a:schemeClr val="tx1"/>
                          </a:solidFill>
                          <a:effectLst/>
                        </a:rPr>
                        <a:t>Μακροπρόθεσμες υποχρεώσεις</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rtl="0" fontAlgn="b"/>
                      <a:r>
                        <a:rPr lang="el-GR" sz="2400" u="none" strike="noStrike" cap="none" spc="0">
                          <a:solidFill>
                            <a:schemeClr val="tx1"/>
                          </a:solidFill>
                          <a:effectLst/>
                        </a:rPr>
                        <a:t>18.109</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rtl="0" fontAlgn="b"/>
                      <a:r>
                        <a:rPr lang="el-GR" sz="2400" u="none" strike="noStrike" cap="none" spc="0" dirty="0">
                          <a:solidFill>
                            <a:schemeClr val="tx1"/>
                          </a:solidFill>
                          <a:effectLst/>
                        </a:rPr>
                        <a:t>15.109</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18978932"/>
                  </a:ext>
                </a:extLst>
              </a:tr>
              <a:tr h="595120">
                <a:tc>
                  <a:txBody>
                    <a:bodyPr/>
                    <a:lstStyle/>
                    <a:p>
                      <a:pPr algn="l" rtl="0" fontAlgn="b"/>
                      <a:r>
                        <a:rPr lang="el-GR" sz="2400" u="none" strike="noStrike" cap="none" spc="0">
                          <a:solidFill>
                            <a:schemeClr val="tx1"/>
                          </a:solidFill>
                          <a:effectLst/>
                        </a:rPr>
                        <a:t>Βραχυπρόθεσμες υποχρεώσεις</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dirty="0">
                          <a:solidFill>
                            <a:schemeClr val="tx1"/>
                          </a:solidFill>
                          <a:effectLst/>
                        </a:rPr>
                        <a:t>20.191</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a:solidFill>
                            <a:schemeClr val="tx1"/>
                          </a:solidFill>
                          <a:effectLst/>
                        </a:rPr>
                        <a:t>14.141</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134826508"/>
                  </a:ext>
                </a:extLst>
              </a:tr>
              <a:tr h="595120">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dirty="0">
                          <a:solidFill>
                            <a:schemeClr val="tx1"/>
                          </a:solidFill>
                          <a:effectLst/>
                        </a:rPr>
                        <a:t> </a:t>
                      </a:r>
                      <a:endParaRPr lang="el-GR" sz="2400" b="0" i="0" u="none" strike="noStrike" cap="none" spc="0" dirty="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675771068"/>
                  </a:ext>
                </a:extLst>
              </a:tr>
              <a:tr h="595120">
                <a:tc>
                  <a:txBody>
                    <a:bodyPr/>
                    <a:lstStyle/>
                    <a:p>
                      <a:pPr algn="l" rtl="0" fontAlgn="b"/>
                      <a:r>
                        <a:rPr lang="el-GR" sz="2400" u="none" strike="noStrike" cap="none" spc="0">
                          <a:solidFill>
                            <a:schemeClr val="tx1"/>
                          </a:solidFill>
                          <a:effectLst/>
                        </a:rPr>
                        <a:t>Σύνολο υποχρεώσεων</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a:solidFill>
                            <a:schemeClr val="tx1"/>
                          </a:solidFill>
                          <a:effectLst/>
                        </a:rPr>
                        <a:t>38.300</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el-GR" sz="2400" u="none" strike="noStrike" cap="none" spc="0" dirty="0">
                          <a:solidFill>
                            <a:schemeClr val="tx1"/>
                          </a:solidFill>
                          <a:effectLst/>
                        </a:rPr>
                        <a:t> </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rtl="0" fontAlgn="b"/>
                      <a:r>
                        <a:rPr lang="el-GR" sz="2400" u="none" strike="noStrike" cap="none" spc="0" dirty="0">
                          <a:solidFill>
                            <a:schemeClr val="tx1"/>
                          </a:solidFill>
                          <a:effectLst/>
                        </a:rPr>
                        <a:t>29.250</a:t>
                      </a:r>
                      <a:endParaRPr lang="el-GR" sz="2400" b="0"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010873132"/>
                  </a:ext>
                </a:extLst>
              </a:tr>
              <a:tr h="595120">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a:solidFill>
                            <a:schemeClr val="tx1"/>
                          </a:solidFill>
                          <a:effectLst/>
                        </a:rPr>
                        <a:t> </a:t>
                      </a:r>
                      <a:endParaRPr lang="el-GR" sz="2400" b="0" i="0" u="none" strike="noStrike" cap="none" spc="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fontAlgn="b"/>
                      <a:r>
                        <a:rPr lang="el-GR" sz="2400" u="none" strike="noStrike" cap="none" spc="0">
                          <a:solidFill>
                            <a:schemeClr val="tx1"/>
                          </a:solidFill>
                          <a:effectLst/>
                        </a:rPr>
                        <a:t> </a:t>
                      </a:r>
                      <a:endParaRPr lang="el-GR" sz="2400" b="0"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l-GR" sz="2400" u="none" strike="noStrike" cap="none" spc="0" dirty="0">
                          <a:solidFill>
                            <a:schemeClr val="tx1"/>
                          </a:solidFill>
                          <a:effectLst/>
                        </a:rPr>
                        <a:t> </a:t>
                      </a:r>
                      <a:endParaRPr lang="el-GR" sz="2400" b="0" i="0" u="none" strike="noStrike" cap="none" spc="0" dirty="0">
                        <a:solidFill>
                          <a:schemeClr val="tx1"/>
                        </a:solidFill>
                        <a:effectLst/>
                        <a:latin typeface="Arial" panose="020B0604020202020204" pitchFamily="34" charset="0"/>
                      </a:endParaRPr>
                    </a:p>
                  </a:txBody>
                  <a:tcPr marL="0" marR="0" marT="159407" marB="0"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77265019"/>
                  </a:ext>
                </a:extLst>
              </a:tr>
              <a:tr h="595120">
                <a:tc>
                  <a:txBody>
                    <a:bodyPr/>
                    <a:lstStyle/>
                    <a:p>
                      <a:pPr algn="l" rtl="0" fontAlgn="b"/>
                      <a:r>
                        <a:rPr lang="el-GR" sz="2400" b="1" u="none" strike="noStrike" cap="none" spc="0">
                          <a:solidFill>
                            <a:schemeClr val="tx1"/>
                          </a:solidFill>
                          <a:effectLst/>
                        </a:rPr>
                        <a:t>Σύνολο Ιδίων κεφαλαίων και Υποχρεώσεων</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rtl="0" fontAlgn="b"/>
                      <a:r>
                        <a:rPr lang="el-GR" sz="2400" b="1" u="none" strike="noStrike" cap="none" spc="0">
                          <a:solidFill>
                            <a:schemeClr val="tx1"/>
                          </a:solidFill>
                          <a:effectLst/>
                        </a:rPr>
                        <a:t>63.577</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l-GR" sz="2400" b="1" u="none" strike="noStrike" cap="none" spc="0">
                          <a:solidFill>
                            <a:schemeClr val="tx1"/>
                          </a:solidFill>
                          <a:effectLst/>
                        </a:rPr>
                        <a:t> </a:t>
                      </a:r>
                      <a:endParaRPr lang="el-GR" sz="2400" b="1" i="0" u="none" strike="noStrike" cap="none" spc="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rtl="0" fontAlgn="b"/>
                      <a:r>
                        <a:rPr lang="el-GR" sz="2400" b="1" u="none" strike="noStrike" cap="none" spc="0" dirty="0">
                          <a:solidFill>
                            <a:schemeClr val="tx1"/>
                          </a:solidFill>
                          <a:effectLst/>
                        </a:rPr>
                        <a:t>51.354</a:t>
                      </a:r>
                      <a:endParaRPr lang="el-GR" sz="2400" b="1" i="0" u="none" strike="noStrike" cap="none" spc="0" dirty="0">
                        <a:solidFill>
                          <a:schemeClr val="tx1"/>
                        </a:solidFill>
                        <a:effectLst/>
                        <a:latin typeface="Calibri" panose="020F0502020204030204" pitchFamily="34" charset="0"/>
                      </a:endParaRPr>
                    </a:p>
                  </a:txBody>
                  <a:tcPr marL="0" marR="0" marT="159407"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18125274"/>
                  </a:ext>
                </a:extLst>
              </a:tr>
            </a:tbl>
          </a:graphicData>
        </a:graphic>
      </p:graphicFrame>
    </p:spTree>
    <p:extLst>
      <p:ext uri="{BB962C8B-B14F-4D97-AF65-F5344CB8AC3E}">
        <p14:creationId xmlns:p14="http://schemas.microsoft.com/office/powerpoint/2010/main" val="283885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1A6C92C-3F65-4613-A664-0067B7F830C9}"/>
              </a:ext>
            </a:extLst>
          </p:cNvPr>
          <p:cNvSpPr txBox="1">
            <a:spLocks/>
          </p:cNvSpPr>
          <p:nvPr/>
        </p:nvSpPr>
        <p:spPr>
          <a:xfrm>
            <a:off x="1161380" y="333340"/>
            <a:ext cx="16519525" cy="1215717"/>
          </a:xfrm>
          <a:prstGeom prst="rect">
            <a:avLst/>
          </a:prstGeom>
        </p:spPr>
        <p:txBody>
          <a:bodyPr/>
          <a:lstStyle>
            <a:lvl1pPr marL="566745" indent="-566745" algn="l" defTabSz="1511320" rtl="0" eaLnBrk="1" latinLnBrk="0" hangingPunct="1">
              <a:spcBef>
                <a:spcPct val="20000"/>
              </a:spcBef>
              <a:buFont typeface="Arial" pitchFamily="34" charset="0"/>
              <a:buChar char="•"/>
              <a:defRPr sz="3967" kern="1200">
                <a:solidFill>
                  <a:schemeClr val="tx2">
                    <a:lumMod val="75000"/>
                  </a:schemeClr>
                </a:solidFill>
                <a:effectLst>
                  <a:outerShdw blurRad="38100" dist="38100" dir="2700000" algn="tl">
                    <a:srgbClr val="000000">
                      <a:alpha val="43137"/>
                    </a:srgbClr>
                  </a:outerShdw>
                </a:effectLst>
                <a:latin typeface="+mn-lt"/>
                <a:ea typeface="+mn-ea"/>
                <a:cs typeface="+mn-cs"/>
              </a:defRPr>
            </a:lvl1pPr>
            <a:lvl2pPr marL="1227948" indent="-472288" algn="l" defTabSz="1511320" rtl="0" eaLnBrk="1" latinLnBrk="0" hangingPunct="1">
              <a:spcBef>
                <a:spcPct val="20000"/>
              </a:spcBef>
              <a:buFont typeface="Arial" pitchFamily="34" charset="0"/>
              <a:buChar char="–"/>
              <a:defRPr sz="3306" kern="1200">
                <a:solidFill>
                  <a:schemeClr val="tx2">
                    <a:lumMod val="75000"/>
                  </a:schemeClr>
                </a:solidFill>
                <a:latin typeface="+mn-lt"/>
                <a:ea typeface="+mn-ea"/>
                <a:cs typeface="+mn-cs"/>
              </a:defRPr>
            </a:lvl2pPr>
            <a:lvl3pPr marL="1889150" indent="-377830" algn="l" defTabSz="1511320" rtl="0" eaLnBrk="1" latinLnBrk="0" hangingPunct="1">
              <a:spcBef>
                <a:spcPct val="20000"/>
              </a:spcBef>
              <a:buFont typeface="Arial" pitchFamily="34" charset="0"/>
              <a:buChar char="•"/>
              <a:defRPr sz="2975" kern="1200">
                <a:solidFill>
                  <a:schemeClr val="tx2">
                    <a:lumMod val="75000"/>
                  </a:schemeClr>
                </a:solidFill>
                <a:latin typeface="+mn-lt"/>
                <a:ea typeface="+mn-ea"/>
                <a:cs typeface="+mn-cs"/>
              </a:defRPr>
            </a:lvl3pPr>
            <a:lvl4pPr marL="264481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4pPr>
            <a:lvl5pPr marL="3400471" indent="-377830" algn="l" defTabSz="1511320" rtl="0" eaLnBrk="1" latinLnBrk="0" hangingPunct="1">
              <a:spcBef>
                <a:spcPct val="20000"/>
              </a:spcBef>
              <a:buFont typeface="Arial" pitchFamily="34" charset="0"/>
              <a:buChar char="»"/>
              <a:defRPr sz="2644" kern="1200">
                <a:solidFill>
                  <a:schemeClr val="tx2">
                    <a:lumMod val="75000"/>
                  </a:schemeClr>
                </a:solidFill>
                <a:latin typeface="+mn-lt"/>
                <a:ea typeface="+mn-ea"/>
                <a:cs typeface="+mn-cs"/>
              </a:defRPr>
            </a:lvl5pPr>
            <a:lvl6pPr marL="415613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6pPr>
            <a:lvl7pPr marL="491179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7pPr>
            <a:lvl8pPr marL="566745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8pPr>
            <a:lvl9pPr marL="6423111" indent="-377830" algn="l" defTabSz="1511320" rtl="0" eaLnBrk="1" latinLnBrk="0" hangingPunct="1">
              <a:spcBef>
                <a:spcPct val="20000"/>
              </a:spcBef>
              <a:buFont typeface="Arial" pitchFamily="34" charset="0"/>
              <a:buChar char="•"/>
              <a:defRPr sz="3306" kern="1200">
                <a:solidFill>
                  <a:schemeClr val="tx1"/>
                </a:solidFill>
                <a:latin typeface="+mn-lt"/>
                <a:ea typeface="+mn-ea"/>
                <a:cs typeface="+mn-cs"/>
              </a:defRPr>
            </a:lvl9pPr>
          </a:lstStyle>
          <a:p>
            <a:pPr marL="0" indent="0">
              <a:buNone/>
            </a:pPr>
            <a:endParaRPr lang="el-GR" sz="6600" dirty="0"/>
          </a:p>
        </p:txBody>
      </p:sp>
      <p:sp>
        <p:nvSpPr>
          <p:cNvPr id="10" name="TextBox 9">
            <a:extLst>
              <a:ext uri="{FF2B5EF4-FFF2-40B4-BE49-F238E27FC236}">
                <a16:creationId xmlns:a16="http://schemas.microsoft.com/office/drawing/2014/main" id="{C417CB2B-BC32-450D-ABE8-A3395357ED10}"/>
              </a:ext>
            </a:extLst>
          </p:cNvPr>
          <p:cNvSpPr txBox="1"/>
          <p:nvPr/>
        </p:nvSpPr>
        <p:spPr>
          <a:xfrm>
            <a:off x="751116" y="441061"/>
            <a:ext cx="10049068" cy="1107996"/>
          </a:xfrm>
          <a:prstGeom prst="rect">
            <a:avLst/>
          </a:prstGeom>
          <a:noFill/>
        </p:spPr>
        <p:txBody>
          <a:bodyPr wrap="square">
            <a:spAutoFit/>
          </a:bodyPr>
          <a:lstStyle/>
          <a:p>
            <a:pPr marL="0" indent="0">
              <a:buNone/>
            </a:pPr>
            <a:r>
              <a:rPr lang="en-US" sz="6600" dirty="0">
                <a:solidFill>
                  <a:schemeClr val="tx2">
                    <a:lumMod val="75000"/>
                  </a:schemeClr>
                </a:solidFill>
                <a:effectLst>
                  <a:outerShdw blurRad="38100" dist="38100" dir="2700000" algn="tl">
                    <a:srgbClr val="000000">
                      <a:alpha val="43137"/>
                    </a:srgbClr>
                  </a:outerShdw>
                </a:effectLst>
              </a:rPr>
              <a:t>T</a:t>
            </a:r>
            <a:r>
              <a:rPr lang="el-GR" sz="6600" dirty="0" err="1">
                <a:solidFill>
                  <a:schemeClr val="tx2">
                    <a:lumMod val="75000"/>
                  </a:schemeClr>
                </a:solidFill>
                <a:effectLst>
                  <a:outerShdw blurRad="38100" dist="38100" dir="2700000" algn="tl">
                    <a:srgbClr val="000000">
                      <a:alpha val="43137"/>
                    </a:srgbClr>
                  </a:outerShdw>
                </a:effectLst>
              </a:rPr>
              <a:t>αμειακές</a:t>
            </a:r>
            <a:r>
              <a:rPr lang="el-GR" sz="6600" dirty="0">
                <a:solidFill>
                  <a:schemeClr val="tx2">
                    <a:lumMod val="75000"/>
                  </a:schemeClr>
                </a:solidFill>
                <a:effectLst>
                  <a:outerShdw blurRad="38100" dist="38100" dir="2700000" algn="tl">
                    <a:srgbClr val="000000">
                      <a:alpha val="43137"/>
                    </a:srgbClr>
                  </a:outerShdw>
                </a:effectLst>
              </a:rPr>
              <a:t> Ροές</a:t>
            </a:r>
          </a:p>
        </p:txBody>
      </p:sp>
      <p:sp>
        <p:nvSpPr>
          <p:cNvPr id="9" name="TextBox 8">
            <a:extLst>
              <a:ext uri="{FF2B5EF4-FFF2-40B4-BE49-F238E27FC236}">
                <a16:creationId xmlns:a16="http://schemas.microsoft.com/office/drawing/2014/main" id="{B5D02EDD-7A99-4974-9C4F-C19C04D4E47C}"/>
              </a:ext>
            </a:extLst>
          </p:cNvPr>
          <p:cNvSpPr txBox="1"/>
          <p:nvPr/>
        </p:nvSpPr>
        <p:spPr>
          <a:xfrm>
            <a:off x="1436915" y="9164684"/>
            <a:ext cx="13131798" cy="1569660"/>
          </a:xfrm>
          <a:prstGeom prst="rect">
            <a:avLst/>
          </a:prstGeom>
          <a:noFill/>
        </p:spPr>
        <p:txBody>
          <a:bodyPr wrap="square" rtlCol="0">
            <a:spAutoFit/>
          </a:bodyPr>
          <a:lstStyle/>
          <a:p>
            <a:r>
              <a:rPr lang="el-GR" sz="3200" dirty="0">
                <a:effectLst/>
                <a:latin typeface="Calibri" panose="020F0502020204030204" pitchFamily="34" charset="0"/>
                <a:ea typeface="Times New Roman" panose="02020603050405020304" pitchFamily="18" charset="0"/>
              </a:rPr>
              <a:t>Οι λειτουργικές ροές σημείωσαν σημαντική βελτίωση</a:t>
            </a:r>
          </a:p>
          <a:p>
            <a:endParaRPr lang="el-GR" sz="3200" dirty="0">
              <a:effectLst/>
              <a:latin typeface="Calibri" panose="020F0502020204030204" pitchFamily="34" charset="0"/>
              <a:ea typeface="Times New Roman" panose="02020603050405020304" pitchFamily="18" charset="0"/>
            </a:endParaRPr>
          </a:p>
          <a:p>
            <a:endParaRPr lang="el-GR" sz="3200" dirty="0"/>
          </a:p>
        </p:txBody>
      </p:sp>
      <p:graphicFrame>
        <p:nvGraphicFramePr>
          <p:cNvPr id="2" name="Table 1">
            <a:extLst>
              <a:ext uri="{FF2B5EF4-FFF2-40B4-BE49-F238E27FC236}">
                <a16:creationId xmlns:a16="http://schemas.microsoft.com/office/drawing/2014/main" id="{3750048A-1C1A-4885-8211-1F2033579038}"/>
              </a:ext>
            </a:extLst>
          </p:cNvPr>
          <p:cNvGraphicFramePr>
            <a:graphicFrameLocks noGrp="1"/>
          </p:cNvGraphicFramePr>
          <p:nvPr>
            <p:extLst>
              <p:ext uri="{D42A27DB-BD31-4B8C-83A1-F6EECF244321}">
                <p14:modId xmlns:p14="http://schemas.microsoft.com/office/powerpoint/2010/main" val="3644711429"/>
              </p:ext>
            </p:extLst>
          </p:nvPr>
        </p:nvGraphicFramePr>
        <p:xfrm>
          <a:off x="751115" y="2026941"/>
          <a:ext cx="17520555" cy="6659859"/>
        </p:xfrm>
        <a:graphic>
          <a:graphicData uri="http://schemas.openxmlformats.org/drawingml/2006/table">
            <a:tbl>
              <a:tblPr>
                <a:tableStyleId>{5C22544A-7EE6-4342-B048-85BDC9FD1C3A}</a:tableStyleId>
              </a:tblPr>
              <a:tblGrid>
                <a:gridCol w="10807072">
                  <a:extLst>
                    <a:ext uri="{9D8B030D-6E8A-4147-A177-3AD203B41FA5}">
                      <a16:colId xmlns:a16="http://schemas.microsoft.com/office/drawing/2014/main" val="1465915235"/>
                    </a:ext>
                  </a:extLst>
                </a:gridCol>
                <a:gridCol w="4148168">
                  <a:extLst>
                    <a:ext uri="{9D8B030D-6E8A-4147-A177-3AD203B41FA5}">
                      <a16:colId xmlns:a16="http://schemas.microsoft.com/office/drawing/2014/main" val="3614943864"/>
                    </a:ext>
                  </a:extLst>
                </a:gridCol>
                <a:gridCol w="2565315">
                  <a:extLst>
                    <a:ext uri="{9D8B030D-6E8A-4147-A177-3AD203B41FA5}">
                      <a16:colId xmlns:a16="http://schemas.microsoft.com/office/drawing/2014/main" val="274871204"/>
                    </a:ext>
                  </a:extLst>
                </a:gridCol>
              </a:tblGrid>
              <a:tr h="479817">
                <a:tc>
                  <a:txBody>
                    <a:bodyPr/>
                    <a:lstStyle/>
                    <a:p>
                      <a:pPr algn="l" fontAlgn="b"/>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l-GR"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36392936"/>
                  </a:ext>
                </a:extLst>
              </a:tr>
              <a:tr h="479817">
                <a:tc>
                  <a:txBody>
                    <a:bodyPr/>
                    <a:lstStyle/>
                    <a:p>
                      <a:pPr algn="l" rtl="0" fontAlgn="b"/>
                      <a:r>
                        <a:rPr lang="el-GR" sz="2800" u="none" strike="noStrike" dirty="0">
                          <a:effectLst/>
                        </a:rPr>
                        <a:t>σε 000 ευρώ</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dirty="0">
                          <a:effectLst/>
                        </a:rPr>
                        <a:t>2021</a:t>
                      </a:r>
                      <a:endParaRPr lang="el-GR" sz="2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dirty="0">
                          <a:effectLst/>
                        </a:rPr>
                        <a:t>2020</a:t>
                      </a:r>
                      <a:endParaRPr lang="el-GR" sz="2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31017309"/>
                  </a:ext>
                </a:extLst>
              </a:tr>
              <a:tr h="479817">
                <a:tc>
                  <a:txBody>
                    <a:bodyPr/>
                    <a:lstStyle/>
                    <a:p>
                      <a:pPr algn="l" fontAlgn="b"/>
                      <a:r>
                        <a:rPr lang="el-GR" sz="2800" u="none" strike="noStrike" dirty="0">
                          <a:effectLst/>
                        </a:rPr>
                        <a:t> </a:t>
                      </a:r>
                      <a:endParaRPr lang="el-GR" sz="28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a:effectLst/>
                        </a:rPr>
                        <a:t> </a:t>
                      </a:r>
                      <a:endParaRPr lang="el-GR" sz="28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a:effectLst/>
                        </a:rPr>
                        <a:t> </a:t>
                      </a:r>
                      <a:endParaRPr lang="el-GR" sz="2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40954408"/>
                  </a:ext>
                </a:extLst>
              </a:tr>
              <a:tr h="479817">
                <a:tc>
                  <a:txBody>
                    <a:bodyPr/>
                    <a:lstStyle/>
                    <a:p>
                      <a:pPr algn="l" rtl="0" fontAlgn="b"/>
                      <a:r>
                        <a:rPr lang="el-GR" sz="2800" u="none" strike="noStrike" dirty="0">
                          <a:effectLst/>
                        </a:rPr>
                        <a:t>Λειτουργικές Ροές</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8.840</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5.305</a:t>
                      </a:r>
                      <a:endParaRPr lang="el-GR"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04352247"/>
                  </a:ext>
                </a:extLst>
              </a:tr>
              <a:tr h="479817">
                <a:tc>
                  <a:txBody>
                    <a:bodyPr/>
                    <a:lstStyle/>
                    <a:p>
                      <a:pPr algn="l" rtl="0" fontAlgn="b"/>
                      <a:r>
                        <a:rPr lang="el-GR" sz="2800" u="none" strike="noStrike" dirty="0">
                          <a:effectLst/>
                        </a:rPr>
                        <a:t>Επενδυτικές Ροές</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-8.966</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-6.497</a:t>
                      </a:r>
                      <a:endParaRPr lang="el-GR"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96628030"/>
                  </a:ext>
                </a:extLst>
              </a:tr>
              <a:tr h="479817">
                <a:tc>
                  <a:txBody>
                    <a:bodyPr/>
                    <a:lstStyle/>
                    <a:p>
                      <a:pPr algn="l" rtl="0" fontAlgn="b"/>
                      <a:r>
                        <a:rPr lang="el-GR" sz="2800" u="none" strike="noStrike" dirty="0">
                          <a:effectLst/>
                        </a:rPr>
                        <a:t>Χρηματοδοτικές Ροές</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2.247</a:t>
                      </a:r>
                      <a:endParaRPr lang="el-GR" sz="28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2.797</a:t>
                      </a:r>
                      <a:endParaRPr lang="el-GR"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4344075"/>
                  </a:ext>
                </a:extLst>
              </a:tr>
              <a:tr h="940441">
                <a:tc>
                  <a:txBody>
                    <a:bodyPr/>
                    <a:lstStyle/>
                    <a:p>
                      <a:pPr algn="l" rtl="0" fontAlgn="b"/>
                      <a:r>
                        <a:rPr lang="el-GR" sz="2800" b="1" u="none" strike="noStrike" dirty="0">
                          <a:effectLst/>
                        </a:rPr>
                        <a:t>Καθαρή Αύξηση στα Ταμειακά Διαθέσιμα</a:t>
                      </a:r>
                      <a:endParaRPr lang="el-GR" sz="2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b="1" u="none" strike="noStrike" dirty="0">
                          <a:effectLst/>
                        </a:rPr>
                        <a:t>2.121</a:t>
                      </a:r>
                      <a:endParaRPr lang="el-GR" sz="2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b="1" u="none" strike="noStrike" dirty="0">
                          <a:effectLst/>
                        </a:rPr>
                        <a:t>1.605</a:t>
                      </a:r>
                      <a:endParaRPr lang="el-GR" sz="2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80688102"/>
                  </a:ext>
                </a:extLst>
              </a:tr>
              <a:tr h="479817">
                <a:tc>
                  <a:txBody>
                    <a:bodyPr/>
                    <a:lstStyle/>
                    <a:p>
                      <a:pPr algn="l" fontAlgn="b"/>
                      <a:r>
                        <a:rPr lang="el-GR" sz="2800" u="none" strike="noStrike" dirty="0">
                          <a:effectLst/>
                        </a:rPr>
                        <a:t> </a:t>
                      </a:r>
                      <a:endParaRPr lang="el-GR" sz="28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dirty="0">
                          <a:effectLst/>
                        </a:rPr>
                        <a:t> </a:t>
                      </a:r>
                      <a:endParaRPr lang="el-GR" sz="28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a:effectLst/>
                        </a:rPr>
                        <a:t> </a:t>
                      </a:r>
                      <a:endParaRPr lang="el-GR" sz="2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07361950"/>
                  </a:ext>
                </a:extLst>
              </a:tr>
              <a:tr h="940441">
                <a:tc>
                  <a:txBody>
                    <a:bodyPr/>
                    <a:lstStyle/>
                    <a:p>
                      <a:pPr algn="l" rtl="0" fontAlgn="b"/>
                      <a:r>
                        <a:rPr lang="el-GR" sz="2800" u="none" strike="noStrike" dirty="0">
                          <a:effectLst/>
                        </a:rPr>
                        <a:t>Ταμειακά διαθέσιμα και ισοδύναμα στην έναρξη της χρήσης</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dirty="0">
                          <a:effectLst/>
                        </a:rPr>
                        <a:t>4.257</a:t>
                      </a:r>
                      <a:endParaRPr lang="el-GR" sz="28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u="none" strike="noStrike">
                          <a:effectLst/>
                        </a:rPr>
                        <a:t>2.651</a:t>
                      </a:r>
                      <a:endParaRPr lang="el-GR"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66105893"/>
                  </a:ext>
                </a:extLst>
              </a:tr>
              <a:tr h="479817">
                <a:tc>
                  <a:txBody>
                    <a:bodyPr/>
                    <a:lstStyle/>
                    <a:p>
                      <a:pPr algn="l" fontAlgn="b"/>
                      <a:r>
                        <a:rPr lang="el-GR" sz="2800" u="none" strike="noStrike">
                          <a:effectLst/>
                        </a:rPr>
                        <a:t> </a:t>
                      </a:r>
                      <a:endParaRPr lang="el-GR" sz="28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dirty="0">
                          <a:effectLst/>
                        </a:rPr>
                        <a:t> </a:t>
                      </a:r>
                      <a:endParaRPr lang="el-GR" sz="28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l-GR" sz="2800" u="none" strike="noStrike" dirty="0">
                          <a:effectLst/>
                        </a:rPr>
                        <a:t> </a:t>
                      </a:r>
                      <a:endParaRPr lang="el-GR" sz="2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45013095"/>
                  </a:ext>
                </a:extLst>
              </a:tr>
              <a:tr h="940441">
                <a:tc>
                  <a:txBody>
                    <a:bodyPr/>
                    <a:lstStyle/>
                    <a:p>
                      <a:pPr algn="l" rtl="0" fontAlgn="b"/>
                      <a:r>
                        <a:rPr lang="el-GR" sz="2800" b="1" u="none" strike="noStrike" dirty="0">
                          <a:effectLst/>
                        </a:rPr>
                        <a:t>Ταμειακά διαθέσιμα και ισοδύναμα στη λήξη της χρήσης</a:t>
                      </a:r>
                      <a:endParaRPr lang="el-GR" sz="2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b="1" u="none" strike="noStrike" dirty="0">
                          <a:effectLst/>
                        </a:rPr>
                        <a:t>6.378</a:t>
                      </a:r>
                      <a:endParaRPr lang="el-GR" sz="2800" b="1"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l-GR" sz="2800" b="1" u="none" strike="noStrike" dirty="0">
                          <a:effectLst/>
                        </a:rPr>
                        <a:t>4.257</a:t>
                      </a:r>
                      <a:endParaRPr lang="el-GR" sz="2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4657394"/>
                  </a:ext>
                </a:extLst>
              </a:tr>
            </a:tbl>
          </a:graphicData>
        </a:graphic>
      </p:graphicFrame>
    </p:spTree>
    <p:extLst>
      <p:ext uri="{BB962C8B-B14F-4D97-AF65-F5344CB8AC3E}">
        <p14:creationId xmlns:p14="http://schemas.microsoft.com/office/powerpoint/2010/main" val="21947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5D8DE-F2AB-49CD-A29A-06DA93EC13D8}"/>
              </a:ext>
            </a:extLst>
          </p:cNvPr>
          <p:cNvSpPr txBox="1"/>
          <p:nvPr/>
        </p:nvSpPr>
        <p:spPr>
          <a:xfrm>
            <a:off x="1005205" y="453915"/>
            <a:ext cx="18093690" cy="1524050"/>
          </a:xfrm>
          <a:prstGeom prst="rect">
            <a:avLst/>
          </a:prstGeom>
        </p:spPr>
        <p:txBody>
          <a:bodyPr vert="horz" lIns="91440" tIns="45720" rIns="91440" bIns="45720" rtlCol="0" anchor="ctr">
            <a:normAutofit/>
          </a:bodyPr>
          <a:lstStyle/>
          <a:p>
            <a:pPr algn="ctr" defTabSz="1511320">
              <a:spcBef>
                <a:spcPct val="0"/>
              </a:spcBef>
              <a:spcAft>
                <a:spcPts val="600"/>
              </a:spcAft>
            </a:pPr>
            <a:r>
              <a:rPr lang="el-GR" sz="5289">
                <a:solidFill>
                  <a:schemeClr val="tx2">
                    <a:lumMod val="75000"/>
                  </a:schemeClr>
                </a:solidFill>
                <a:effectLst>
                  <a:outerShdw blurRad="38100" dist="38100" dir="2700000" algn="tl">
                    <a:srgbClr val="000000">
                      <a:alpha val="43137"/>
                    </a:srgbClr>
                  </a:outerShdw>
                </a:effectLst>
                <a:latin typeface="+mj-lt"/>
                <a:ea typeface="+mj-ea"/>
                <a:cs typeface="+mj-cs"/>
              </a:rPr>
              <a:t>2022 Προοπτικές</a:t>
            </a:r>
          </a:p>
        </p:txBody>
      </p:sp>
      <p:sp>
        <p:nvSpPr>
          <p:cNvPr id="5" name="TextBox 4">
            <a:extLst>
              <a:ext uri="{FF2B5EF4-FFF2-40B4-BE49-F238E27FC236}">
                <a16:creationId xmlns:a16="http://schemas.microsoft.com/office/drawing/2014/main" id="{34DE8593-3B03-410A-A5DD-323EE359A44F}"/>
              </a:ext>
            </a:extLst>
          </p:cNvPr>
          <p:cNvSpPr txBox="1"/>
          <p:nvPr/>
        </p:nvSpPr>
        <p:spPr>
          <a:xfrm>
            <a:off x="1005205" y="2335006"/>
            <a:ext cx="18093690" cy="7790181"/>
          </a:xfrm>
          <a:prstGeom prst="rect">
            <a:avLst/>
          </a:prstGeom>
        </p:spPr>
        <p:txBody>
          <a:bodyPr vert="horz" lIns="91440" tIns="45720" rIns="91440" bIns="45720" rtlCol="0">
            <a:normAutofit fontScale="92500" lnSpcReduction="10000"/>
          </a:bodyPr>
          <a:lstStyle/>
          <a:p>
            <a:pPr algn="just">
              <a:spcBef>
                <a:spcPts val="1800"/>
              </a:spcBef>
            </a:pPr>
            <a:r>
              <a:rPr lang="el-GR" sz="3200" dirty="0">
                <a:effectLst/>
                <a:latin typeface="Calibri" panose="020F0502020204030204" pitchFamily="34" charset="0"/>
                <a:ea typeface="Times New Roman" panose="02020603050405020304" pitchFamily="18" charset="0"/>
              </a:rPr>
              <a:t>Με την παραδοχή ότι η γενικότερη γεωπολιτική κατάσταση δεν θα επιβαρυνθεί περαιτέρω, αναμένεται, και κατά το 2022, να επιτευχθεί ικανοποιητικός ρυθμός ανάπτυξης συγκρίσιμος με αυτόν των τελευταίων ετών. </a:t>
            </a:r>
            <a:endParaRPr lang="el-GR" sz="3200" dirty="0">
              <a:effectLst/>
              <a:latin typeface="Times New Roman" panose="02020603050405020304" pitchFamily="18" charset="0"/>
              <a:ea typeface="Times New Roman" panose="02020603050405020304" pitchFamily="18" charset="0"/>
            </a:endParaRPr>
          </a:p>
          <a:p>
            <a:pPr marL="342900" lvl="0" indent="-342900" algn="just">
              <a:spcBef>
                <a:spcPts val="1800"/>
              </a:spcBef>
              <a:spcAft>
                <a:spcPts val="0"/>
              </a:spcAft>
              <a:buFont typeface="Symbol" panose="05050102010706020507" pitchFamily="18" charset="2"/>
              <a:buChar char=""/>
            </a:pPr>
            <a:r>
              <a:rPr lang="el-GR" sz="3200" dirty="0">
                <a:effectLst/>
                <a:latin typeface="Calibri" panose="020F0502020204030204" pitchFamily="34" charset="0"/>
                <a:ea typeface="Times New Roman" panose="02020603050405020304" pitchFamily="18" charset="0"/>
              </a:rPr>
              <a:t>Η κατηγορία των επωνύμων προϊόντων αναμένεται να ενισχυθεί μέσω εμπλουτισμού της γκάμας των προϊόντων, την είσοδο σε νέες κατηγορίες, την ενίσχυση της παρουσίας στα καταστήματα και το δυναμικό πλάνο προώθησης που έχει σχεδιαστεί για το 2022.</a:t>
            </a:r>
            <a:endParaRPr lang="el-GR" sz="3200" dirty="0">
              <a:effectLst/>
              <a:latin typeface="Times New Roman" panose="02020603050405020304" pitchFamily="18" charset="0"/>
              <a:ea typeface="Times New Roman" panose="02020603050405020304" pitchFamily="18" charset="0"/>
            </a:endParaRPr>
          </a:p>
          <a:p>
            <a:pPr marL="342900" lvl="0" indent="-342900" algn="just">
              <a:spcBef>
                <a:spcPts val="1800"/>
              </a:spcBef>
              <a:spcAft>
                <a:spcPts val="0"/>
              </a:spcAft>
              <a:buFont typeface="Symbol" panose="05050102010706020507" pitchFamily="18" charset="2"/>
              <a:buChar char=""/>
            </a:pPr>
            <a:r>
              <a:rPr lang="el-GR" sz="3200" dirty="0">
                <a:effectLst/>
                <a:latin typeface="Calibri" panose="020F0502020204030204" pitchFamily="34" charset="0"/>
                <a:ea typeface="Times New Roman" panose="02020603050405020304" pitchFamily="18" charset="0"/>
              </a:rPr>
              <a:t>Ο τομέας των ξενοδοχειακών προϊόντων αναμένεται να επανέλθει τουλάχιστον στα επίπεδα του 2019, καθώς οι επιπτώσεις της πανδημίας έχουν περιοριστεί σημαντικά.</a:t>
            </a:r>
            <a:endParaRPr lang="el-GR" sz="3200" dirty="0">
              <a:effectLst/>
              <a:latin typeface="Times New Roman" panose="02020603050405020304" pitchFamily="18" charset="0"/>
              <a:ea typeface="Times New Roman" panose="02020603050405020304" pitchFamily="18" charset="0"/>
            </a:endParaRPr>
          </a:p>
          <a:p>
            <a:pPr marL="342900" lvl="0" indent="-342900" algn="just">
              <a:spcBef>
                <a:spcPts val="1800"/>
              </a:spcBef>
              <a:spcAft>
                <a:spcPts val="0"/>
              </a:spcAft>
              <a:buFont typeface="Symbol" panose="05050102010706020507" pitchFamily="18" charset="2"/>
              <a:buChar char=""/>
            </a:pPr>
            <a:r>
              <a:rPr lang="el-GR" sz="3200" dirty="0">
                <a:effectLst/>
                <a:latin typeface="Calibri" panose="020F0502020204030204" pitchFamily="34" charset="0"/>
                <a:ea typeface="Times New Roman" panose="02020603050405020304" pitchFamily="18" charset="0"/>
              </a:rPr>
              <a:t>Οι παραγωγές προϊόντων για τρίτους, κυρίως πολυεθνικές εταιρίες, αναμένεται να αναπτυχθούν περαιτέρω, καθώς διευρύνονται οι συνεργασίες και σε νέα προϊόντα και με νέους πελάτες</a:t>
            </a:r>
            <a:endParaRPr lang="el-GR" sz="3200" dirty="0">
              <a:effectLst/>
              <a:latin typeface="Times New Roman" panose="02020603050405020304" pitchFamily="18" charset="0"/>
              <a:ea typeface="Times New Roman" panose="02020603050405020304" pitchFamily="18" charset="0"/>
            </a:endParaRPr>
          </a:p>
          <a:p>
            <a:pPr marL="342900" lvl="0" indent="-342900" algn="just">
              <a:spcBef>
                <a:spcPts val="1800"/>
              </a:spcBef>
              <a:spcAft>
                <a:spcPts val="0"/>
              </a:spcAft>
              <a:buFont typeface="Symbol" panose="05050102010706020507" pitchFamily="18" charset="2"/>
              <a:buChar char=""/>
            </a:pPr>
            <a:r>
              <a:rPr lang="el-GR" sz="3200" dirty="0">
                <a:effectLst/>
                <a:latin typeface="Calibri" panose="020F0502020204030204" pitchFamily="34" charset="0"/>
                <a:ea typeface="Times New Roman" panose="02020603050405020304" pitchFamily="18" charset="0"/>
              </a:rPr>
              <a:t>Τέλος η κατηγορία των </a:t>
            </a:r>
            <a:r>
              <a:rPr lang="el-GR" sz="3200" dirty="0" err="1">
                <a:effectLst/>
                <a:latin typeface="Calibri" panose="020F0502020204030204" pitchFamily="34" charset="0"/>
                <a:ea typeface="Times New Roman" panose="02020603050405020304" pitchFamily="18" charset="0"/>
              </a:rPr>
              <a:t>σαπουνομαζών</a:t>
            </a:r>
            <a:r>
              <a:rPr lang="el-GR" sz="3200" dirty="0">
                <a:effectLst/>
                <a:latin typeface="Calibri" panose="020F0502020204030204" pitchFamily="34" charset="0"/>
                <a:ea typeface="Times New Roman" panose="02020603050405020304" pitchFamily="18" charset="0"/>
              </a:rPr>
              <a:t> αναμένεται να συνεχίσει να αναπτύσσεται μέσω διεύρυνσης των υφιστάμενων συνεργασιών αλλά και την επίτευξη νέων.  Προς αυτή τη κατεύθυνση βοηθούν και οι συνθετικές </a:t>
            </a:r>
            <a:r>
              <a:rPr lang="el-GR" sz="3200" dirty="0" err="1">
                <a:effectLst/>
                <a:latin typeface="Calibri" panose="020F0502020204030204" pitchFamily="34" charset="0"/>
                <a:ea typeface="Times New Roman" panose="02020603050405020304" pitchFamily="18" charset="0"/>
              </a:rPr>
              <a:t>σαπωνόμαζες</a:t>
            </a:r>
            <a:r>
              <a:rPr lang="el-GR" sz="3200" dirty="0">
                <a:effectLst/>
                <a:latin typeface="Calibri" panose="020F0502020204030204" pitchFamily="34" charset="0"/>
                <a:ea typeface="Times New Roman" panose="02020603050405020304" pitchFamily="18" charset="0"/>
              </a:rPr>
              <a:t>, καθώς και η δυνατότητα της Παπουτσάνης να καλύπτει τις ανάγκες της ευρωπαϊκής αγοράς και σε πιο βασικές </a:t>
            </a:r>
            <a:r>
              <a:rPr lang="el-GR" sz="3200" dirty="0" err="1">
                <a:effectLst/>
                <a:latin typeface="Calibri" panose="020F0502020204030204" pitchFamily="34" charset="0"/>
                <a:ea typeface="Times New Roman" panose="02020603050405020304" pitchFamily="18" charset="0"/>
              </a:rPr>
              <a:t>σαπωνόμαζες</a:t>
            </a:r>
            <a:r>
              <a:rPr lang="el-GR" sz="3200" dirty="0">
                <a:effectLst/>
                <a:latin typeface="Calibri" panose="020F0502020204030204" pitchFamily="34" charset="0"/>
                <a:ea typeface="Times New Roman" panose="02020603050405020304" pitchFamily="18" charset="0"/>
              </a:rPr>
              <a:t> που λόγω των υψηλών μεταφορικών, μεγάλων καθυστερήσεων και άλλων περιορισμών δεν μπορούν να καλυφθούν από τη Μαλαισία και την Ινδονησία. </a:t>
            </a:r>
            <a:endParaRPr lang="el-GR" sz="3200" dirty="0">
              <a:effectLst/>
              <a:latin typeface="Times New Roman" panose="02020603050405020304" pitchFamily="18" charset="0"/>
              <a:ea typeface="Times New Roman" panose="02020603050405020304" pitchFamily="18" charset="0"/>
            </a:endParaRPr>
          </a:p>
          <a:p>
            <a:pPr algn="just">
              <a:spcBef>
                <a:spcPts val="600"/>
              </a:spcBef>
            </a:pPr>
            <a:endParaRPr lang="en-US" sz="3200" dirty="0">
              <a:effectLst/>
              <a:latin typeface="Calibri" panose="020F0502020204030204" pitchFamily="34" charset="0"/>
              <a:ea typeface="Times New Roman" panose="02020603050405020304" pitchFamily="18" charset="0"/>
            </a:endParaRPr>
          </a:p>
          <a:p>
            <a:pPr algn="just">
              <a:spcBef>
                <a:spcPts val="600"/>
              </a:spcBef>
              <a:spcAft>
                <a:spcPts val="0"/>
              </a:spcAft>
            </a:pPr>
            <a:r>
              <a:rPr lang="el-GR" sz="3200" dirty="0">
                <a:effectLst/>
                <a:highlight>
                  <a:srgbClr val="FFFF00"/>
                </a:highlight>
                <a:latin typeface="Calibri" panose="020F0502020204030204" pitchFamily="34" charset="0"/>
                <a:ea typeface="Times New Roman" panose="02020603050405020304" pitchFamily="18" charset="0"/>
              </a:rPr>
              <a:t> </a:t>
            </a:r>
            <a:endParaRPr lang="el-GR" sz="3200" dirty="0">
              <a:effectLst/>
              <a:latin typeface="Times New Roman" panose="02020603050405020304" pitchFamily="18" charset="0"/>
              <a:ea typeface="Times New Roman" panose="02020603050405020304" pitchFamily="18" charset="0"/>
            </a:endParaRPr>
          </a:p>
          <a:p>
            <a:pPr defTabSz="1511320">
              <a:spcBef>
                <a:spcPct val="20000"/>
              </a:spcBef>
              <a:buFont typeface="Arial" pitchFamily="34" charset="0"/>
            </a:pPr>
            <a:endParaRPr lang="el-GR" sz="5400" dirty="0">
              <a:solidFill>
                <a:schemeClr val="tx2">
                  <a:lumMod val="75000"/>
                </a:schemeClr>
              </a:solidFill>
              <a:effectLst/>
            </a:endParaRPr>
          </a:p>
        </p:txBody>
      </p:sp>
      <p:sp>
        <p:nvSpPr>
          <p:cNvPr id="10" name="Slide Number Placeholder 3">
            <a:extLst>
              <a:ext uri="{FF2B5EF4-FFF2-40B4-BE49-F238E27FC236}">
                <a16:creationId xmlns:a16="http://schemas.microsoft.com/office/drawing/2014/main" id="{451FA933-A4E8-45AE-9607-0F48F6A11C69}"/>
              </a:ext>
            </a:extLst>
          </p:cNvPr>
          <p:cNvSpPr>
            <a:spLocks noGrp="1"/>
          </p:cNvSpPr>
          <p:nvPr>
            <p:ph type="sldNum" sz="quarter" idx="12"/>
          </p:nvPr>
        </p:nvSpPr>
        <p:spPr>
          <a:xfrm>
            <a:off x="15018466" y="10776540"/>
            <a:ext cx="4690957" cy="603470"/>
          </a:xfrm>
        </p:spPr>
        <p:txBody>
          <a:bodyPr/>
          <a:lstStyle/>
          <a:p>
            <a:pPr>
              <a:spcAft>
                <a:spcPts val="600"/>
              </a:spcAft>
            </a:pPr>
            <a:fld id="{A080AF1B-F598-4F76-84DA-4773B211A236}" type="slidenum">
              <a:rPr lang="el-GR" smtClean="0">
                <a:solidFill>
                  <a:prstClr val="black"/>
                </a:solidFill>
              </a:rPr>
              <a:pPr>
                <a:spcAft>
                  <a:spcPts val="600"/>
                </a:spcAft>
              </a:pPr>
              <a:t>8</a:t>
            </a:fld>
            <a:endParaRPr lang="el-GR">
              <a:solidFill>
                <a:prstClr val="black"/>
              </a:solidFill>
            </a:endParaRPr>
          </a:p>
        </p:txBody>
      </p:sp>
    </p:spTree>
    <p:extLst>
      <p:ext uri="{BB962C8B-B14F-4D97-AF65-F5344CB8AC3E}">
        <p14:creationId xmlns:p14="http://schemas.microsoft.com/office/powerpoint/2010/main" val="4161711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5D8DE-F2AB-49CD-A29A-06DA93EC13D8}"/>
              </a:ext>
            </a:extLst>
          </p:cNvPr>
          <p:cNvSpPr txBox="1"/>
          <p:nvPr/>
        </p:nvSpPr>
        <p:spPr>
          <a:xfrm>
            <a:off x="801290" y="677918"/>
            <a:ext cx="3775393" cy="1107996"/>
          </a:xfrm>
          <a:prstGeom prst="rect">
            <a:avLst/>
          </a:prstGeom>
          <a:noFill/>
        </p:spPr>
        <p:txBody>
          <a:bodyPr wrap="none" rtlCol="0">
            <a:spAutoFit/>
          </a:bodyPr>
          <a:lstStyle/>
          <a:p>
            <a:r>
              <a:rPr lang="en-US" sz="6600" dirty="0">
                <a:solidFill>
                  <a:srgbClr val="192957"/>
                </a:solidFill>
                <a:effectLst>
                  <a:outerShdw blurRad="38100" dist="38100" dir="2700000" algn="tl">
                    <a:srgbClr val="000000">
                      <a:alpha val="43137"/>
                    </a:srgbClr>
                  </a:outerShdw>
                </a:effectLst>
              </a:rPr>
              <a:t>Disclaimer</a:t>
            </a:r>
            <a:endParaRPr lang="el-GR" sz="6600" dirty="0">
              <a:solidFill>
                <a:srgbClr val="192957"/>
              </a:solidFill>
              <a:effectLst>
                <a:outerShdw blurRad="38100" dist="38100" dir="2700000" algn="tl">
                  <a:srgbClr val="000000">
                    <a:alpha val="43137"/>
                  </a:srgbClr>
                </a:outerShdw>
              </a:effectLst>
            </a:endParaRPr>
          </a:p>
        </p:txBody>
      </p:sp>
      <p:sp>
        <p:nvSpPr>
          <p:cNvPr id="4" name="object 3">
            <a:extLst>
              <a:ext uri="{FF2B5EF4-FFF2-40B4-BE49-F238E27FC236}">
                <a16:creationId xmlns:a16="http://schemas.microsoft.com/office/drawing/2014/main" id="{739ABF43-4C12-4E63-8944-7314EC56669A}"/>
              </a:ext>
            </a:extLst>
          </p:cNvPr>
          <p:cNvSpPr txBox="1"/>
          <p:nvPr/>
        </p:nvSpPr>
        <p:spPr>
          <a:xfrm>
            <a:off x="1140414" y="2683665"/>
            <a:ext cx="17912696" cy="5934317"/>
          </a:xfrm>
          <a:prstGeom prst="rect">
            <a:avLst/>
          </a:prstGeom>
        </p:spPr>
        <p:txBody>
          <a:bodyPr vert="horz" wrap="square" lIns="0" tIns="106045" rIns="0" bIns="0" rtlCol="0">
            <a:spAutoFit/>
          </a:bodyPr>
          <a:lstStyle/>
          <a:p>
            <a:pPr>
              <a:buFontTx/>
              <a:buNone/>
            </a:pPr>
            <a:r>
              <a:rPr lang="en-US" sz="2800" dirty="0">
                <a:latin typeface="+mj-lt"/>
              </a:rPr>
              <a:t>This presentation has been prepared by Papoutsanis S.A. solely for informational purposes and cannot be used for any other purpose nor can it be addressed to any other person. </a:t>
            </a:r>
            <a:r>
              <a:rPr lang="el-GR" sz="2800" dirty="0">
                <a:latin typeface="+mj-lt"/>
              </a:rPr>
              <a:t> </a:t>
            </a:r>
            <a:r>
              <a:rPr lang="en-US" sz="2800" dirty="0">
                <a:latin typeface="+mj-lt"/>
              </a:rPr>
              <a:t>The information included herein is confidential and cannot, therefore, be published, copied or dispatched. </a:t>
            </a:r>
            <a:r>
              <a:rPr lang="el-GR" sz="2800" dirty="0">
                <a:latin typeface="+mj-lt"/>
              </a:rPr>
              <a:t> </a:t>
            </a:r>
          </a:p>
          <a:p>
            <a:pPr algn="just">
              <a:buFontTx/>
              <a:buNone/>
            </a:pPr>
            <a:r>
              <a:rPr lang="en-US" sz="2800" dirty="0">
                <a:latin typeface="+mj-lt"/>
              </a:rPr>
              <a:t>	</a:t>
            </a:r>
          </a:p>
          <a:p>
            <a:pPr algn="just">
              <a:buFontTx/>
              <a:buNone/>
            </a:pPr>
            <a:r>
              <a:rPr lang="en-US" sz="2800" dirty="0">
                <a:latin typeface="+mj-lt"/>
              </a:rPr>
              <a:t>This presentation is not an offer to buy or sell or a solicitation of an offer to buy or sell any security or instrument or to participate in any investment. No part of this presentation may be construed as constituting investment advice or a recommendation to enter into any transaction. No representation or warranty is given with respect to the accuracy or completeness of the information included in this presentation, and no claim is made that any future offer to transact on any relevant securities will conform to any terms that may be contained herein. Before entering into any transaction, investors should, therefore, determine any economic risks and benefits, as well as any legal, tax and accounting consequences of doing so, as well as their ability to assume such risks, without reliance on the information contained in this presentation.</a:t>
            </a:r>
            <a:endParaRPr lang="el-GR" sz="2800" dirty="0">
              <a:latin typeface="+mj-lt"/>
            </a:endParaRPr>
          </a:p>
          <a:p>
            <a:pPr algn="just">
              <a:buFontTx/>
              <a:buNone/>
            </a:pPr>
            <a:r>
              <a:rPr lang="en-US" sz="3200" dirty="0">
                <a:highlight>
                  <a:srgbClr val="FFFF00"/>
                </a:highlight>
                <a:latin typeface="+mj-lt"/>
              </a:rPr>
              <a:t> </a:t>
            </a:r>
            <a:endParaRPr lang="el-GR" sz="3200" dirty="0">
              <a:highlight>
                <a:srgbClr val="FFFF00"/>
              </a:highlight>
              <a:latin typeface="+mj-lt"/>
            </a:endParaRPr>
          </a:p>
          <a:p>
            <a:pPr algn="just">
              <a:lnSpc>
                <a:spcPct val="100000"/>
              </a:lnSpc>
              <a:spcBef>
                <a:spcPts val="835"/>
              </a:spcBef>
            </a:pPr>
            <a:endParaRPr lang="en-US" sz="3200" spc="85" dirty="0">
              <a:latin typeface="+mj-lt"/>
              <a:cs typeface="Georgia"/>
            </a:endParaRPr>
          </a:p>
        </p:txBody>
      </p:sp>
    </p:spTree>
    <p:extLst>
      <p:ext uri="{BB962C8B-B14F-4D97-AF65-F5344CB8AC3E}">
        <p14:creationId xmlns:p14="http://schemas.microsoft.com/office/powerpoint/2010/main" val="2737151035"/>
      </p:ext>
    </p:extLst>
  </p:cSld>
  <p:clrMapOvr>
    <a:masterClrMapping/>
  </p:clrMapOvr>
</p:sld>
</file>

<file path=ppt/theme/theme1.xml><?xml version="1.0" encoding="utf-8"?>
<a:theme xmlns:a="http://schemas.openxmlformats.org/drawingml/2006/main" name="Office Theme">
  <a:themeElements>
    <a:clrScheme name="Custom 51">
      <a:dk1>
        <a:sysClr val="windowText" lastClr="000000"/>
      </a:dk1>
      <a:lt1>
        <a:sysClr val="window" lastClr="FFFFFF"/>
      </a:lt1>
      <a:dk2>
        <a:srgbClr val="1F497D"/>
      </a:dk2>
      <a:lt2>
        <a:srgbClr val="F2F2F2"/>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1179</Words>
  <Application>Microsoft Office PowerPoint</Application>
  <PresentationFormat>Custom</PresentationFormat>
  <Paragraphs>282</Paragraphs>
  <Slides>10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Century Gothic</vt:lpstr>
      <vt:lpstr>Garamond</vt:lpstr>
      <vt:lpstr>Jenna Sue</vt:lpstr>
      <vt:lpstr>Symbol</vt:lpstr>
      <vt:lpstr>Times New Roman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1870</dc:title>
  <dc:creator>Matina Antonopoulou / Magnet</dc:creator>
  <cp:lastModifiedBy>Mary Iskalatian</cp:lastModifiedBy>
  <cp:revision>47</cp:revision>
  <cp:lastPrinted>2021-03-20T16:51:03Z</cp:lastPrinted>
  <dcterms:created xsi:type="dcterms:W3CDTF">2020-01-23T13:43:30Z</dcterms:created>
  <dcterms:modified xsi:type="dcterms:W3CDTF">2022-03-16T13:58:05Z</dcterms:modified>
</cp:coreProperties>
</file>