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7"/>
  </p:notesMasterIdLst>
  <p:handoutMasterIdLst>
    <p:handoutMasterId r:id="rId18"/>
  </p:handoutMasterIdLst>
  <p:sldIdLst>
    <p:sldId id="259" r:id="rId3"/>
    <p:sldId id="260" r:id="rId4"/>
    <p:sldId id="261" r:id="rId5"/>
    <p:sldId id="272" r:id="rId6"/>
    <p:sldId id="262" r:id="rId7"/>
    <p:sldId id="293" r:id="rId8"/>
    <p:sldId id="266" r:id="rId9"/>
    <p:sldId id="268" r:id="rId10"/>
    <p:sldId id="269" r:id="rId11"/>
    <p:sldId id="270" r:id="rId12"/>
    <p:sldId id="290" r:id="rId13"/>
    <p:sldId id="292" r:id="rId14"/>
    <p:sldId id="291" r:id="rId15"/>
    <p:sldId id="288"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70" autoAdjust="0"/>
  </p:normalViewPr>
  <p:slideViewPr>
    <p:cSldViewPr showGuides="1">
      <p:cViewPr varScale="1">
        <p:scale>
          <a:sx n="84" d="100"/>
          <a:sy n="84" d="100"/>
        </p:scale>
        <p:origin x="581" y="82"/>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16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In millions</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l-GR"/>
        </a:p>
      </c:txPr>
    </c:title>
    <c:autoTitleDeleted val="0"/>
    <c:plotArea>
      <c:layout/>
      <c:barChart>
        <c:barDir val="col"/>
        <c:grouping val="clustered"/>
        <c:varyColors val="0"/>
        <c:ser>
          <c:idx val="0"/>
          <c:order val="0"/>
          <c:tx>
            <c:strRef>
              <c:f>Sheet1!$B$1</c:f>
              <c:strCache>
                <c:ptCount val="1"/>
                <c:pt idx="0">
                  <c:v>Revenue</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0-CCC1-4595-8C47-6008F55E2B53}"/>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1-CCC1-4595-8C47-6008F55E2B53}"/>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2-CCC1-4595-8C47-6008F55E2B53}"/>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3-CCC1-4595-8C47-6008F55E2B53}"/>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4-CCC1-4595-8C47-6008F55E2B5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_-* #,##0.0\ "€"_-;\-* #,##0.0\ "€"_-;_-* "-"??\ "€"_-;_-@_-</c:formatCode>
                <c:ptCount val="5"/>
                <c:pt idx="0">
                  <c:v>10.5</c:v>
                </c:pt>
                <c:pt idx="1">
                  <c:v>11.1</c:v>
                </c:pt>
                <c:pt idx="2">
                  <c:v>17.7</c:v>
                </c:pt>
                <c:pt idx="3">
                  <c:v>15.1</c:v>
                </c:pt>
                <c:pt idx="4">
                  <c:v>15.8</c:v>
                </c:pt>
              </c:numCache>
            </c:numRef>
          </c:val>
          <c:extLst>
            <c:ext xmlns:c16="http://schemas.microsoft.com/office/drawing/2014/chart" uri="{C3380CC4-5D6E-409C-BE32-E72D297353CC}">
              <c16:uniqueId val="{00000004-E7EC-468F-81E7-300BCD7E8FF3}"/>
            </c:ext>
          </c:extLst>
        </c:ser>
        <c:ser>
          <c:idx val="1"/>
          <c:order val="1"/>
          <c:tx>
            <c:strRef>
              <c:f>Sheet1!$C$1</c:f>
              <c:strCache>
                <c:ptCount val="1"/>
                <c:pt idx="0">
                  <c:v>Gross Profit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_-* #,##0.0\ "€"_-;\-* #,##0.0\ "€"_-;_-* "-"??\ "€"_-;_-@_-</c:formatCode>
                <c:ptCount val="5"/>
                <c:pt idx="0">
                  <c:v>2.8</c:v>
                </c:pt>
                <c:pt idx="1">
                  <c:v>2.7</c:v>
                </c:pt>
                <c:pt idx="2">
                  <c:v>4.0999999999999996</c:v>
                </c:pt>
                <c:pt idx="3">
                  <c:v>4</c:v>
                </c:pt>
                <c:pt idx="4">
                  <c:v>4.4000000000000004</c:v>
                </c:pt>
              </c:numCache>
            </c:numRef>
          </c:val>
          <c:extLst>
            <c:ext xmlns:c16="http://schemas.microsoft.com/office/drawing/2014/chart" uri="{C3380CC4-5D6E-409C-BE32-E72D297353CC}">
              <c16:uniqueId val="{00000005-E7EC-468F-81E7-300BCD7E8FF3}"/>
            </c:ext>
          </c:extLst>
        </c:ser>
        <c:ser>
          <c:idx val="2"/>
          <c:order val="2"/>
          <c:tx>
            <c:strRef>
              <c:f>Sheet1!$D$1</c:f>
              <c:strCache>
                <c:ptCount val="1"/>
                <c:pt idx="0">
                  <c:v>EBITDA</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Sheet1!$D$2:$D$6</c:f>
              <c:numCache>
                <c:formatCode>_-* #,##0.0\ "€"_-;\-* #,##0.0\ "€"_-;_-* "-"??\ "€"_-;_-@_-</c:formatCode>
                <c:ptCount val="5"/>
                <c:pt idx="0">
                  <c:v>0.5</c:v>
                </c:pt>
                <c:pt idx="1">
                  <c:v>0.4</c:v>
                </c:pt>
                <c:pt idx="2">
                  <c:v>1.4</c:v>
                </c:pt>
                <c:pt idx="3">
                  <c:v>0.9</c:v>
                </c:pt>
                <c:pt idx="4">
                  <c:v>1.3</c:v>
                </c:pt>
              </c:numCache>
            </c:numRef>
          </c:val>
          <c:extLst>
            <c:ext xmlns:c16="http://schemas.microsoft.com/office/drawing/2014/chart" uri="{C3380CC4-5D6E-409C-BE32-E72D297353CC}">
              <c16:uniqueId val="{00000006-E7EC-468F-81E7-300BCD7E8FF3}"/>
            </c:ext>
          </c:extLst>
        </c:ser>
        <c:dLbls>
          <c:dLblPos val="inEnd"/>
          <c:showLegendKey val="0"/>
          <c:showVal val="1"/>
          <c:showCatName val="0"/>
          <c:showSerName val="0"/>
          <c:showPercent val="0"/>
          <c:showBubbleSize val="0"/>
        </c:dLbls>
        <c:gapWidth val="65"/>
        <c:axId val="1916025616"/>
        <c:axId val="1916021808"/>
      </c:barChart>
      <c:catAx>
        <c:axId val="19160256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l-GR"/>
          </a:p>
        </c:txPr>
        <c:crossAx val="1916021808"/>
        <c:crosses val="autoZero"/>
        <c:auto val="1"/>
        <c:lblAlgn val="ctr"/>
        <c:lblOffset val="100"/>
        <c:noMultiLvlLbl val="0"/>
      </c:catAx>
      <c:valAx>
        <c:axId val="19160218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0.0\ &quot;€&quot;_-;\-* #,##0.0\ &quot;€&quot;_-;_-* &quot;-&quot;??\ &quot;€&quot;_-;_-@_-" sourceLinked="1"/>
        <c:majorTickMark val="none"/>
        <c:minorTickMark val="none"/>
        <c:tickLblPos val="nextTo"/>
        <c:crossAx val="191602561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l-G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In</a:t>
            </a:r>
            <a:r>
              <a:rPr lang="en-US" baseline="0" dirty="0" smtClean="0"/>
              <a:t> Euros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cat>
            <c:strRef>
              <c:f>Sheet1!$A$2:$A$5</c:f>
              <c:strCache>
                <c:ptCount val="4"/>
                <c:pt idx="0">
                  <c:v>FSI</c:v>
                </c:pt>
                <c:pt idx="1">
                  <c:v>TELCO</c:v>
                </c:pt>
                <c:pt idx="2">
                  <c:v>PRIVATE</c:v>
                </c:pt>
                <c:pt idx="3">
                  <c:v>PUBLIC</c:v>
                </c:pt>
              </c:strCache>
            </c:strRef>
          </c:cat>
          <c:val>
            <c:numRef>
              <c:f>Sheet1!$B$2:$B$5</c:f>
              <c:numCache>
                <c:formatCode>_("€"* #,##0_);_("€"* \(#,##0\);_("€"* "-"_);_(@_)</c:formatCode>
                <c:ptCount val="4"/>
                <c:pt idx="0">
                  <c:v>4279238.5100000072</c:v>
                </c:pt>
                <c:pt idx="1">
                  <c:v>3210415.8100000005</c:v>
                </c:pt>
                <c:pt idx="2">
                  <c:v>2487124.9099999978</c:v>
                </c:pt>
                <c:pt idx="3">
                  <c:v>277358.40000000002</c:v>
                </c:pt>
              </c:numCache>
            </c:numRef>
          </c:val>
          <c:extLst>
            <c:ext xmlns:c16="http://schemas.microsoft.com/office/drawing/2014/chart" uri="{C3380CC4-5D6E-409C-BE32-E72D297353CC}">
              <c16:uniqueId val="{00000000-DE75-41C4-B495-E0EBA6F97584}"/>
            </c:ext>
          </c:extLst>
        </c:ser>
        <c:ser>
          <c:idx val="1"/>
          <c:order val="1"/>
          <c:tx>
            <c:strRef>
              <c:f>Sheet1!$C$1</c:f>
              <c:strCache>
                <c:ptCount val="1"/>
                <c:pt idx="0">
                  <c:v>2013</c:v>
                </c:pt>
              </c:strCache>
            </c:strRef>
          </c:tx>
          <c:spPr>
            <a:solidFill>
              <a:schemeClr val="accent2"/>
            </a:solidFill>
            <a:ln>
              <a:noFill/>
            </a:ln>
            <a:effectLst/>
          </c:spPr>
          <c:invertIfNegative val="0"/>
          <c:cat>
            <c:strRef>
              <c:f>Sheet1!$A$2:$A$5</c:f>
              <c:strCache>
                <c:ptCount val="4"/>
                <c:pt idx="0">
                  <c:v>FSI</c:v>
                </c:pt>
                <c:pt idx="1">
                  <c:v>TELCO</c:v>
                </c:pt>
                <c:pt idx="2">
                  <c:v>PRIVATE</c:v>
                </c:pt>
                <c:pt idx="3">
                  <c:v>PUBLIC</c:v>
                </c:pt>
              </c:strCache>
            </c:strRef>
          </c:cat>
          <c:val>
            <c:numRef>
              <c:f>Sheet1!$C$2:$C$5</c:f>
              <c:numCache>
                <c:formatCode>_("€"* #,##0_);_("€"* \(#,##0\);_("€"* "-"_);_(@_)</c:formatCode>
                <c:ptCount val="4"/>
                <c:pt idx="0">
                  <c:v>4344167.3600000152</c:v>
                </c:pt>
                <c:pt idx="1">
                  <c:v>2381534.4700000011</c:v>
                </c:pt>
                <c:pt idx="2">
                  <c:v>3226758.3600000297</c:v>
                </c:pt>
                <c:pt idx="3">
                  <c:v>913077.31000000075</c:v>
                </c:pt>
              </c:numCache>
            </c:numRef>
          </c:val>
          <c:extLst>
            <c:ext xmlns:c16="http://schemas.microsoft.com/office/drawing/2014/chart" uri="{C3380CC4-5D6E-409C-BE32-E72D297353CC}">
              <c16:uniqueId val="{00000001-DE75-41C4-B495-E0EBA6F97584}"/>
            </c:ext>
          </c:extLst>
        </c:ser>
        <c:ser>
          <c:idx val="2"/>
          <c:order val="2"/>
          <c:tx>
            <c:strRef>
              <c:f>Sheet1!$D$1</c:f>
              <c:strCache>
                <c:ptCount val="1"/>
                <c:pt idx="0">
                  <c:v>2014</c:v>
                </c:pt>
              </c:strCache>
            </c:strRef>
          </c:tx>
          <c:spPr>
            <a:solidFill>
              <a:schemeClr val="accent3"/>
            </a:solidFill>
            <a:ln>
              <a:noFill/>
            </a:ln>
            <a:effectLst/>
          </c:spPr>
          <c:invertIfNegative val="0"/>
          <c:cat>
            <c:strRef>
              <c:f>Sheet1!$A$2:$A$5</c:f>
              <c:strCache>
                <c:ptCount val="4"/>
                <c:pt idx="0">
                  <c:v>FSI</c:v>
                </c:pt>
                <c:pt idx="1">
                  <c:v>TELCO</c:v>
                </c:pt>
                <c:pt idx="2">
                  <c:v>PRIVATE</c:v>
                </c:pt>
                <c:pt idx="3">
                  <c:v>PUBLIC</c:v>
                </c:pt>
              </c:strCache>
            </c:strRef>
          </c:cat>
          <c:val>
            <c:numRef>
              <c:f>Sheet1!$D$2:$D$5</c:f>
              <c:numCache>
                <c:formatCode>_("€"* #,##0_);_("€"* \(#,##0\);_("€"* "-"_);_(@_)</c:formatCode>
                <c:ptCount val="4"/>
                <c:pt idx="0">
                  <c:v>9120998.0200000051</c:v>
                </c:pt>
                <c:pt idx="1">
                  <c:v>3937927.6399999964</c:v>
                </c:pt>
                <c:pt idx="2">
                  <c:v>3900753.4499999974</c:v>
                </c:pt>
                <c:pt idx="3">
                  <c:v>842277.0199999999</c:v>
                </c:pt>
              </c:numCache>
            </c:numRef>
          </c:val>
          <c:extLst>
            <c:ext xmlns:c16="http://schemas.microsoft.com/office/drawing/2014/chart" uri="{C3380CC4-5D6E-409C-BE32-E72D297353CC}">
              <c16:uniqueId val="{00000002-DE75-41C4-B495-E0EBA6F97584}"/>
            </c:ext>
          </c:extLst>
        </c:ser>
        <c:ser>
          <c:idx val="3"/>
          <c:order val="3"/>
          <c:tx>
            <c:strRef>
              <c:f>Sheet1!$E$1</c:f>
              <c:strCache>
                <c:ptCount val="1"/>
                <c:pt idx="0">
                  <c:v>2015</c:v>
                </c:pt>
              </c:strCache>
            </c:strRef>
          </c:tx>
          <c:spPr>
            <a:solidFill>
              <a:schemeClr val="accent4"/>
            </a:solidFill>
            <a:ln>
              <a:noFill/>
            </a:ln>
            <a:effectLst/>
          </c:spPr>
          <c:invertIfNegative val="0"/>
          <c:cat>
            <c:strRef>
              <c:f>Sheet1!$A$2:$A$5</c:f>
              <c:strCache>
                <c:ptCount val="4"/>
                <c:pt idx="0">
                  <c:v>FSI</c:v>
                </c:pt>
                <c:pt idx="1">
                  <c:v>TELCO</c:v>
                </c:pt>
                <c:pt idx="2">
                  <c:v>PRIVATE</c:v>
                </c:pt>
                <c:pt idx="3">
                  <c:v>PUBLIC</c:v>
                </c:pt>
              </c:strCache>
            </c:strRef>
          </c:cat>
          <c:val>
            <c:numRef>
              <c:f>Sheet1!$E$2:$E$5</c:f>
              <c:numCache>
                <c:formatCode>_("€"* #,##0_);_("€"* \(#,##0\);_("€"* "-"_);_(@_)</c:formatCode>
                <c:ptCount val="4"/>
                <c:pt idx="0">
                  <c:v>4066843.3500000029</c:v>
                </c:pt>
                <c:pt idx="1">
                  <c:v>5826605.6399999857</c:v>
                </c:pt>
                <c:pt idx="2">
                  <c:v>5338276</c:v>
                </c:pt>
                <c:pt idx="3">
                  <c:v>496981.72</c:v>
                </c:pt>
              </c:numCache>
            </c:numRef>
          </c:val>
          <c:extLst>
            <c:ext xmlns:c16="http://schemas.microsoft.com/office/drawing/2014/chart" uri="{C3380CC4-5D6E-409C-BE32-E72D297353CC}">
              <c16:uniqueId val="{00000003-DE75-41C4-B495-E0EBA6F97584}"/>
            </c:ext>
          </c:extLst>
        </c:ser>
        <c:ser>
          <c:idx val="4"/>
          <c:order val="4"/>
          <c:tx>
            <c:strRef>
              <c:f>Sheet1!$F$1</c:f>
              <c:strCache>
                <c:ptCount val="1"/>
                <c:pt idx="0">
                  <c:v>2016</c:v>
                </c:pt>
              </c:strCache>
            </c:strRef>
          </c:tx>
          <c:spPr>
            <a:solidFill>
              <a:schemeClr val="accent5"/>
            </a:solidFill>
            <a:ln>
              <a:noFill/>
            </a:ln>
            <a:effectLst/>
          </c:spPr>
          <c:invertIfNegative val="0"/>
          <c:cat>
            <c:strRef>
              <c:f>Sheet1!$A$2:$A$5</c:f>
              <c:strCache>
                <c:ptCount val="4"/>
                <c:pt idx="0">
                  <c:v>FSI</c:v>
                </c:pt>
                <c:pt idx="1">
                  <c:v>TELCO</c:v>
                </c:pt>
                <c:pt idx="2">
                  <c:v>PRIVATE</c:v>
                </c:pt>
                <c:pt idx="3">
                  <c:v>PUBLIC</c:v>
                </c:pt>
              </c:strCache>
            </c:strRef>
          </c:cat>
          <c:val>
            <c:numRef>
              <c:f>Sheet1!$F$2:$F$5</c:f>
              <c:numCache>
                <c:formatCode>_("€"* #,##0_);_("€"* \(#,##0\);_("€"* "-"_);_(@_)</c:formatCode>
                <c:ptCount val="4"/>
                <c:pt idx="0">
                  <c:v>6810489</c:v>
                </c:pt>
                <c:pt idx="1">
                  <c:v>3618328</c:v>
                </c:pt>
                <c:pt idx="2">
                  <c:v>4217018</c:v>
                </c:pt>
                <c:pt idx="3">
                  <c:v>1102613</c:v>
                </c:pt>
              </c:numCache>
            </c:numRef>
          </c:val>
          <c:extLst>
            <c:ext xmlns:c16="http://schemas.microsoft.com/office/drawing/2014/chart" uri="{C3380CC4-5D6E-409C-BE32-E72D297353CC}">
              <c16:uniqueId val="{00000000-EBD5-4560-8456-50DC77C0544D}"/>
            </c:ext>
          </c:extLst>
        </c:ser>
        <c:dLbls>
          <c:showLegendKey val="0"/>
          <c:showVal val="0"/>
          <c:showCatName val="0"/>
          <c:showSerName val="0"/>
          <c:showPercent val="0"/>
          <c:showBubbleSize val="0"/>
        </c:dLbls>
        <c:gapWidth val="219"/>
        <c:overlap val="-27"/>
        <c:axId val="912212240"/>
        <c:axId val="912213328"/>
      </c:barChart>
      <c:catAx>
        <c:axId val="91221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912213328"/>
        <c:crosses val="autoZero"/>
        <c:auto val="1"/>
        <c:lblAlgn val="ctr"/>
        <c:lblOffset val="100"/>
        <c:noMultiLvlLbl val="0"/>
      </c:catAx>
      <c:valAx>
        <c:axId val="91221332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912212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smtClean="0"/>
              <a:t>In Euros</a:t>
            </a:r>
            <a:endParaRPr lang="en-US" dirty="0"/>
          </a:p>
        </c:rich>
      </c:tx>
      <c:layout/>
      <c:overlay val="0"/>
      <c:spPr>
        <a:noFill/>
        <a:ln>
          <a:noFill/>
        </a:ln>
        <a:effectLst/>
      </c:spPr>
    </c:title>
    <c:autoTitleDeleted val="0"/>
    <c:plotArea>
      <c:layout/>
      <c:lineChart>
        <c:grouping val="standard"/>
        <c:varyColors val="0"/>
        <c:ser>
          <c:idx val="0"/>
          <c:order val="0"/>
          <c:tx>
            <c:strRef>
              <c:f>Sheet1!$B$1</c:f>
              <c:strCache>
                <c:ptCount val="1"/>
                <c:pt idx="0">
                  <c:v>R&amp;D Expenses</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 "€"</c:formatCode>
                <c:ptCount val="5"/>
                <c:pt idx="0">
                  <c:v>474915</c:v>
                </c:pt>
                <c:pt idx="1">
                  <c:v>533907</c:v>
                </c:pt>
                <c:pt idx="2">
                  <c:v>847425</c:v>
                </c:pt>
                <c:pt idx="3">
                  <c:v>808399</c:v>
                </c:pt>
                <c:pt idx="4">
                  <c:v>705570</c:v>
                </c:pt>
              </c:numCache>
            </c:numRef>
          </c:val>
          <c:smooth val="0"/>
          <c:extLst>
            <c:ext xmlns:c16="http://schemas.microsoft.com/office/drawing/2014/chart" uri="{C3380CC4-5D6E-409C-BE32-E72D297353CC}">
              <c16:uniqueId val="{00000000-C2DC-4EC4-AF20-4872A8EE0320}"/>
            </c:ext>
          </c:extLst>
        </c:ser>
        <c:dLbls>
          <c:dLblPos val="ctr"/>
          <c:showLegendKey val="0"/>
          <c:showVal val="1"/>
          <c:showCatName val="0"/>
          <c:showSerName val="0"/>
          <c:showPercent val="0"/>
          <c:showBubbleSize val="0"/>
        </c:dLbls>
        <c:smooth val="0"/>
        <c:axId val="950380640"/>
        <c:axId val="950370848"/>
      </c:lineChart>
      <c:catAx>
        <c:axId val="9503806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950370848"/>
        <c:crosses val="autoZero"/>
        <c:auto val="1"/>
        <c:lblAlgn val="ctr"/>
        <c:lblOffset val="100"/>
        <c:noMultiLvlLbl val="0"/>
      </c:catAx>
      <c:valAx>
        <c:axId val="950370848"/>
        <c:scaling>
          <c:orientation val="minMax"/>
        </c:scaling>
        <c:delete val="0"/>
        <c:axPos val="l"/>
        <c:majorGridlines>
          <c:spPr>
            <a:ln w="9525" cap="flat" cmpd="sng" algn="ctr">
              <a:solidFill>
                <a:schemeClr val="tx2">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950380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dirty="0"/>
              <a:t>staff distribution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staff distribution</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58B-491B-BF19-3BC9DF06CC7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58B-491B-BF19-3BC9DF06CC7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58B-491B-BF19-3BC9DF06CC7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58B-491B-BF19-3BC9DF06CC75}"/>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l-G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Operations</c:v>
                </c:pt>
                <c:pt idx="1">
                  <c:v>ITSM</c:v>
                </c:pt>
                <c:pt idx="2">
                  <c:v>Professional Services</c:v>
                </c:pt>
                <c:pt idx="3">
                  <c:v>Sales</c:v>
                </c:pt>
              </c:strCache>
            </c:strRef>
          </c:cat>
          <c:val>
            <c:numRef>
              <c:f>Sheet1!$B$2:$B$5</c:f>
              <c:numCache>
                <c:formatCode>General</c:formatCode>
                <c:ptCount val="4"/>
                <c:pt idx="0">
                  <c:v>11</c:v>
                </c:pt>
                <c:pt idx="1">
                  <c:v>14</c:v>
                </c:pt>
                <c:pt idx="2">
                  <c:v>32</c:v>
                </c:pt>
                <c:pt idx="3">
                  <c:v>21</c:v>
                </c:pt>
              </c:numCache>
            </c:numRef>
          </c:val>
          <c:extLst>
            <c:ext xmlns:c16="http://schemas.microsoft.com/office/drawing/2014/chart" uri="{C3380CC4-5D6E-409C-BE32-E72D297353CC}">
              <c16:uniqueId val="{00000008-D58B-491B-BF19-3BC9DF06CC75}"/>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1209D-9ED6-4EDA-B4F1-CE9FCE720566}"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el-GR"/>
        </a:p>
      </dgm:t>
    </dgm:pt>
    <dgm:pt modelId="{8BB15F1B-522D-4911-AD74-20153B812E50}">
      <dgm:prSet phldrT="[Text]"/>
      <dgm:spPr/>
      <dgm:t>
        <a:bodyPr/>
        <a:lstStyle/>
        <a:p>
          <a:r>
            <a:rPr lang="en-US" dirty="0" smtClean="0"/>
            <a:t>PERFORMANCE TECHNOLOGIES AE </a:t>
          </a:r>
          <a:endParaRPr lang="el-GR" dirty="0"/>
        </a:p>
      </dgm:t>
    </dgm:pt>
    <dgm:pt modelId="{B4635804-D87A-458D-BBD7-EF40AAD1A38E}" type="parTrans" cxnId="{B2741479-BEDD-4BD8-8331-D268CCA48841}">
      <dgm:prSet/>
      <dgm:spPr/>
      <dgm:t>
        <a:bodyPr/>
        <a:lstStyle/>
        <a:p>
          <a:endParaRPr lang="el-GR"/>
        </a:p>
      </dgm:t>
    </dgm:pt>
    <dgm:pt modelId="{A4997A9A-3141-4508-AF24-9716DE1556FD}" type="sibTrans" cxnId="{B2741479-BEDD-4BD8-8331-D268CCA48841}">
      <dgm:prSet/>
      <dgm:spPr/>
      <dgm:t>
        <a:bodyPr/>
        <a:lstStyle/>
        <a:p>
          <a:endParaRPr lang="el-GR"/>
        </a:p>
      </dgm:t>
    </dgm:pt>
    <dgm:pt modelId="{F3EBB5F0-B92A-4692-92E6-7A74D2369514}">
      <dgm:prSet phldrT="[Text]"/>
      <dgm:spPr/>
      <dgm:t>
        <a:bodyPr/>
        <a:lstStyle/>
        <a:p>
          <a:r>
            <a:rPr lang="en-US" dirty="0" smtClean="0"/>
            <a:t>PETABYTE SOLUTIONS AE </a:t>
          </a:r>
          <a:endParaRPr lang="el-GR" dirty="0"/>
        </a:p>
      </dgm:t>
    </dgm:pt>
    <dgm:pt modelId="{5AAD0CA8-4423-4798-80B5-15799C14169C}" type="parTrans" cxnId="{03EC145D-3FEE-40FA-811F-D642C7FD6DAC}">
      <dgm:prSet/>
      <dgm:spPr/>
      <dgm:t>
        <a:bodyPr/>
        <a:lstStyle/>
        <a:p>
          <a:endParaRPr lang="el-GR"/>
        </a:p>
      </dgm:t>
    </dgm:pt>
    <dgm:pt modelId="{EE75813B-CB79-4C52-B8DE-3CF75F8F48BA}" type="sibTrans" cxnId="{03EC145D-3FEE-40FA-811F-D642C7FD6DAC}">
      <dgm:prSet/>
      <dgm:spPr/>
      <dgm:t>
        <a:bodyPr/>
        <a:lstStyle/>
        <a:p>
          <a:endParaRPr lang="el-GR"/>
        </a:p>
      </dgm:t>
    </dgm:pt>
    <dgm:pt modelId="{CDBEA7BE-9923-48CA-B1E9-BFADA7BA8D54}">
      <dgm:prSet phldrT="[Text]"/>
      <dgm:spPr/>
      <dgm:t>
        <a:bodyPr/>
        <a:lstStyle/>
        <a:p>
          <a:r>
            <a:rPr lang="en-US" dirty="0" smtClean="0"/>
            <a:t>PERFORMANCE TECHNOLOGIES (CYPRUS) LTD</a:t>
          </a:r>
          <a:endParaRPr lang="el-GR" dirty="0"/>
        </a:p>
      </dgm:t>
    </dgm:pt>
    <dgm:pt modelId="{37059AA6-35C6-4793-9D18-341BA7F7C43F}" type="sibTrans" cxnId="{5756DF9F-2DF1-4E41-87B2-2B98F307C43C}">
      <dgm:prSet/>
      <dgm:spPr/>
      <dgm:t>
        <a:bodyPr/>
        <a:lstStyle/>
        <a:p>
          <a:endParaRPr lang="el-GR"/>
        </a:p>
      </dgm:t>
    </dgm:pt>
    <dgm:pt modelId="{B4AC97DA-7169-41DD-A6D8-06AA21BAE8FC}" type="parTrans" cxnId="{5756DF9F-2DF1-4E41-87B2-2B98F307C43C}">
      <dgm:prSet/>
      <dgm:spPr/>
      <dgm:t>
        <a:bodyPr/>
        <a:lstStyle/>
        <a:p>
          <a:endParaRPr lang="el-GR"/>
        </a:p>
      </dgm:t>
    </dgm:pt>
    <dgm:pt modelId="{3ACD9DF4-03AB-49E8-8B46-7A2D3A700423}">
      <dgm:prSet phldrT="[Text]"/>
      <dgm:spPr/>
      <dgm:t>
        <a:bodyPr/>
        <a:lstStyle/>
        <a:p>
          <a:r>
            <a:rPr lang="en-US" dirty="0" smtClean="0"/>
            <a:t>PERFORMANCE Technologies Romania SRL</a:t>
          </a:r>
          <a:endParaRPr lang="el-GR" dirty="0"/>
        </a:p>
      </dgm:t>
    </dgm:pt>
    <dgm:pt modelId="{F277168A-257F-40C9-9CA0-5F2FED2BE629}" type="parTrans" cxnId="{28F8F316-CE4D-4403-9314-2339653228E2}">
      <dgm:prSet/>
      <dgm:spPr/>
      <dgm:t>
        <a:bodyPr/>
        <a:lstStyle/>
        <a:p>
          <a:endParaRPr lang="el-GR"/>
        </a:p>
      </dgm:t>
    </dgm:pt>
    <dgm:pt modelId="{7472CCB4-5E35-461A-8DB6-BC8EDEBCAFFC}" type="sibTrans" cxnId="{28F8F316-CE4D-4403-9314-2339653228E2}">
      <dgm:prSet/>
      <dgm:spPr/>
      <dgm:t>
        <a:bodyPr/>
        <a:lstStyle/>
        <a:p>
          <a:endParaRPr lang="el-GR"/>
        </a:p>
      </dgm:t>
    </dgm:pt>
    <dgm:pt modelId="{AB2336A2-E928-410A-AA0E-FADC789EE592}">
      <dgm:prSet phldrT="[Text]"/>
      <dgm:spPr/>
      <dgm:t>
        <a:bodyPr/>
        <a:lstStyle/>
        <a:p>
          <a:r>
            <a:rPr lang="en-US" dirty="0" smtClean="0"/>
            <a:t>PERFORMANCE Technologies BG AD</a:t>
          </a:r>
          <a:endParaRPr lang="el-GR" dirty="0"/>
        </a:p>
      </dgm:t>
    </dgm:pt>
    <dgm:pt modelId="{7E7E6095-A08E-4A6D-B366-4676AC063755}" type="parTrans" cxnId="{B90A9609-C4EE-4696-ABDB-ED4176DCAAAE}">
      <dgm:prSet/>
      <dgm:spPr/>
      <dgm:t>
        <a:bodyPr/>
        <a:lstStyle/>
        <a:p>
          <a:endParaRPr lang="el-GR"/>
        </a:p>
      </dgm:t>
    </dgm:pt>
    <dgm:pt modelId="{1B7EEE80-788B-4618-819B-A780FCDF1E5A}" type="sibTrans" cxnId="{B90A9609-C4EE-4696-ABDB-ED4176DCAAAE}">
      <dgm:prSet/>
      <dgm:spPr/>
      <dgm:t>
        <a:bodyPr/>
        <a:lstStyle/>
        <a:p>
          <a:endParaRPr lang="el-GR"/>
        </a:p>
      </dgm:t>
    </dgm:pt>
    <dgm:pt modelId="{5F95FFF7-AB50-488B-A481-CA6915FF8A47}" type="pres">
      <dgm:prSet presAssocID="{2041209D-9ED6-4EDA-B4F1-CE9FCE720566}" presName="hierChild1" presStyleCnt="0">
        <dgm:presLayoutVars>
          <dgm:chPref val="1"/>
          <dgm:dir/>
          <dgm:animOne val="branch"/>
          <dgm:animLvl val="lvl"/>
          <dgm:resizeHandles/>
        </dgm:presLayoutVars>
      </dgm:prSet>
      <dgm:spPr/>
      <dgm:t>
        <a:bodyPr/>
        <a:lstStyle/>
        <a:p>
          <a:endParaRPr lang="en-US"/>
        </a:p>
      </dgm:t>
    </dgm:pt>
    <dgm:pt modelId="{11200B3D-A75E-4826-BFD0-4AF42627068C}" type="pres">
      <dgm:prSet presAssocID="{8BB15F1B-522D-4911-AD74-20153B812E50}" presName="hierRoot1" presStyleCnt="0"/>
      <dgm:spPr/>
    </dgm:pt>
    <dgm:pt modelId="{90FA564A-BFDB-479A-960F-8D4AB263BF92}" type="pres">
      <dgm:prSet presAssocID="{8BB15F1B-522D-4911-AD74-20153B812E50}" presName="composite" presStyleCnt="0"/>
      <dgm:spPr/>
    </dgm:pt>
    <dgm:pt modelId="{AD5E39ED-F0AB-4066-AF42-63F059401183}" type="pres">
      <dgm:prSet presAssocID="{8BB15F1B-522D-4911-AD74-20153B812E50}" presName="background" presStyleLbl="node0" presStyleIdx="0" presStyleCnt="1"/>
      <dgm:spPr/>
    </dgm:pt>
    <dgm:pt modelId="{F9A41EB4-D22E-4202-AFF2-4FA8FD6897DF}" type="pres">
      <dgm:prSet presAssocID="{8BB15F1B-522D-4911-AD74-20153B812E50}" presName="text" presStyleLbl="fgAcc0" presStyleIdx="0" presStyleCnt="1" custScaleX="179066">
        <dgm:presLayoutVars>
          <dgm:chPref val="3"/>
        </dgm:presLayoutVars>
      </dgm:prSet>
      <dgm:spPr/>
      <dgm:t>
        <a:bodyPr/>
        <a:lstStyle/>
        <a:p>
          <a:endParaRPr lang="el-GR"/>
        </a:p>
      </dgm:t>
    </dgm:pt>
    <dgm:pt modelId="{3BEB4FB1-A67C-4C62-A276-7A3F1BB3A650}" type="pres">
      <dgm:prSet presAssocID="{8BB15F1B-522D-4911-AD74-20153B812E50}" presName="hierChild2" presStyleCnt="0"/>
      <dgm:spPr/>
    </dgm:pt>
    <dgm:pt modelId="{276102E8-30D3-42C3-94F5-C09BAB20D1F0}" type="pres">
      <dgm:prSet presAssocID="{5AAD0CA8-4423-4798-80B5-15799C14169C}" presName="Name10" presStyleLbl="parChTrans1D2" presStyleIdx="0" presStyleCnt="2"/>
      <dgm:spPr/>
      <dgm:t>
        <a:bodyPr/>
        <a:lstStyle/>
        <a:p>
          <a:endParaRPr lang="en-US"/>
        </a:p>
      </dgm:t>
    </dgm:pt>
    <dgm:pt modelId="{78DAD713-972E-4388-9D96-F53A6939765F}" type="pres">
      <dgm:prSet presAssocID="{F3EBB5F0-B92A-4692-92E6-7A74D2369514}" presName="hierRoot2" presStyleCnt="0"/>
      <dgm:spPr/>
    </dgm:pt>
    <dgm:pt modelId="{9B3382FA-54D0-4D50-84DA-3B69DE247EC9}" type="pres">
      <dgm:prSet presAssocID="{F3EBB5F0-B92A-4692-92E6-7A74D2369514}" presName="composite2" presStyleCnt="0"/>
      <dgm:spPr/>
    </dgm:pt>
    <dgm:pt modelId="{AD5838E4-3B3D-47C1-8368-A800F6A186E5}" type="pres">
      <dgm:prSet presAssocID="{F3EBB5F0-B92A-4692-92E6-7A74D2369514}" presName="background2" presStyleLbl="node2" presStyleIdx="0" presStyleCnt="2"/>
      <dgm:spPr/>
    </dgm:pt>
    <dgm:pt modelId="{C7C4107A-86B8-4440-83D3-A9CB3ED30E4D}" type="pres">
      <dgm:prSet presAssocID="{F3EBB5F0-B92A-4692-92E6-7A74D2369514}" presName="text2" presStyleLbl="fgAcc2" presStyleIdx="0" presStyleCnt="2" custScaleX="122324">
        <dgm:presLayoutVars>
          <dgm:chPref val="3"/>
        </dgm:presLayoutVars>
      </dgm:prSet>
      <dgm:spPr/>
      <dgm:t>
        <a:bodyPr/>
        <a:lstStyle/>
        <a:p>
          <a:endParaRPr lang="el-GR"/>
        </a:p>
      </dgm:t>
    </dgm:pt>
    <dgm:pt modelId="{8D6C7D5C-89EE-4D84-A660-0BD0965AC09B}" type="pres">
      <dgm:prSet presAssocID="{F3EBB5F0-B92A-4692-92E6-7A74D2369514}" presName="hierChild3" presStyleCnt="0"/>
      <dgm:spPr/>
    </dgm:pt>
    <dgm:pt modelId="{6ECE4A67-6F6A-40A9-A355-EB1439730071}" type="pres">
      <dgm:prSet presAssocID="{B4AC97DA-7169-41DD-A6D8-06AA21BAE8FC}" presName="Name10" presStyleLbl="parChTrans1D2" presStyleIdx="1" presStyleCnt="2"/>
      <dgm:spPr/>
      <dgm:t>
        <a:bodyPr/>
        <a:lstStyle/>
        <a:p>
          <a:endParaRPr lang="en-US"/>
        </a:p>
      </dgm:t>
    </dgm:pt>
    <dgm:pt modelId="{1E5D3E9E-4188-4129-B7A4-04FFC99E0FA5}" type="pres">
      <dgm:prSet presAssocID="{CDBEA7BE-9923-48CA-B1E9-BFADA7BA8D54}" presName="hierRoot2" presStyleCnt="0"/>
      <dgm:spPr/>
    </dgm:pt>
    <dgm:pt modelId="{EECE2A3D-8B3F-4D91-82C2-2915C9FD7B03}" type="pres">
      <dgm:prSet presAssocID="{CDBEA7BE-9923-48CA-B1E9-BFADA7BA8D54}" presName="composite2" presStyleCnt="0"/>
      <dgm:spPr/>
    </dgm:pt>
    <dgm:pt modelId="{46C33E42-1798-4F4F-A65B-7A9765B73972}" type="pres">
      <dgm:prSet presAssocID="{CDBEA7BE-9923-48CA-B1E9-BFADA7BA8D54}" presName="background2" presStyleLbl="node2" presStyleIdx="1" presStyleCnt="2"/>
      <dgm:spPr/>
    </dgm:pt>
    <dgm:pt modelId="{CC012694-B29C-43D0-A1B4-56A594443055}" type="pres">
      <dgm:prSet presAssocID="{CDBEA7BE-9923-48CA-B1E9-BFADA7BA8D54}" presName="text2" presStyleLbl="fgAcc2" presStyleIdx="1" presStyleCnt="2" custScaleX="129860" custLinFactNeighborX="5828" custLinFactNeighborY="2401">
        <dgm:presLayoutVars>
          <dgm:chPref val="3"/>
        </dgm:presLayoutVars>
      </dgm:prSet>
      <dgm:spPr/>
      <dgm:t>
        <a:bodyPr/>
        <a:lstStyle/>
        <a:p>
          <a:endParaRPr lang="el-GR"/>
        </a:p>
      </dgm:t>
    </dgm:pt>
    <dgm:pt modelId="{8394DEEA-4AB8-4393-859C-22D636704C88}" type="pres">
      <dgm:prSet presAssocID="{CDBEA7BE-9923-48CA-B1E9-BFADA7BA8D54}" presName="hierChild3" presStyleCnt="0"/>
      <dgm:spPr/>
    </dgm:pt>
    <dgm:pt modelId="{3A859FCD-AD0D-49C5-8D7B-FB2EA3235834}" type="pres">
      <dgm:prSet presAssocID="{F277168A-257F-40C9-9CA0-5F2FED2BE629}" presName="Name17" presStyleLbl="parChTrans1D3" presStyleIdx="0" presStyleCnt="2"/>
      <dgm:spPr/>
      <dgm:t>
        <a:bodyPr/>
        <a:lstStyle/>
        <a:p>
          <a:endParaRPr lang="en-US"/>
        </a:p>
      </dgm:t>
    </dgm:pt>
    <dgm:pt modelId="{2A8B277E-DF8B-47CB-8C2D-B111D13AD2BA}" type="pres">
      <dgm:prSet presAssocID="{3ACD9DF4-03AB-49E8-8B46-7A2D3A700423}" presName="hierRoot3" presStyleCnt="0"/>
      <dgm:spPr/>
    </dgm:pt>
    <dgm:pt modelId="{5C5AD6E2-E974-40B3-889F-369A1B7C3574}" type="pres">
      <dgm:prSet presAssocID="{3ACD9DF4-03AB-49E8-8B46-7A2D3A700423}" presName="composite3" presStyleCnt="0"/>
      <dgm:spPr/>
    </dgm:pt>
    <dgm:pt modelId="{BBC023D8-3137-472C-AED8-4EDE85AFD936}" type="pres">
      <dgm:prSet presAssocID="{3ACD9DF4-03AB-49E8-8B46-7A2D3A700423}" presName="background3" presStyleLbl="node3" presStyleIdx="0" presStyleCnt="2"/>
      <dgm:spPr/>
    </dgm:pt>
    <dgm:pt modelId="{ADA8AD65-9850-49F5-BF2D-70F169C9FE30}" type="pres">
      <dgm:prSet presAssocID="{3ACD9DF4-03AB-49E8-8B46-7A2D3A700423}" presName="text3" presStyleLbl="fgAcc3" presStyleIdx="0" presStyleCnt="2">
        <dgm:presLayoutVars>
          <dgm:chPref val="3"/>
        </dgm:presLayoutVars>
      </dgm:prSet>
      <dgm:spPr/>
      <dgm:t>
        <a:bodyPr/>
        <a:lstStyle/>
        <a:p>
          <a:endParaRPr lang="el-GR"/>
        </a:p>
      </dgm:t>
    </dgm:pt>
    <dgm:pt modelId="{2315F6C8-0F41-4BFB-8001-1785B986CDA2}" type="pres">
      <dgm:prSet presAssocID="{3ACD9DF4-03AB-49E8-8B46-7A2D3A700423}" presName="hierChild4" presStyleCnt="0"/>
      <dgm:spPr/>
    </dgm:pt>
    <dgm:pt modelId="{735A55CE-7DF4-42E3-B182-84ACA062D0C1}" type="pres">
      <dgm:prSet presAssocID="{7E7E6095-A08E-4A6D-B366-4676AC063755}" presName="Name17" presStyleLbl="parChTrans1D3" presStyleIdx="1" presStyleCnt="2"/>
      <dgm:spPr/>
      <dgm:t>
        <a:bodyPr/>
        <a:lstStyle/>
        <a:p>
          <a:endParaRPr lang="en-US"/>
        </a:p>
      </dgm:t>
    </dgm:pt>
    <dgm:pt modelId="{CB0F9B63-E741-47EC-96DD-C21A581D78F6}" type="pres">
      <dgm:prSet presAssocID="{AB2336A2-E928-410A-AA0E-FADC789EE592}" presName="hierRoot3" presStyleCnt="0"/>
      <dgm:spPr/>
    </dgm:pt>
    <dgm:pt modelId="{185F0FAB-5F9B-4229-A76E-540C8A0E6139}" type="pres">
      <dgm:prSet presAssocID="{AB2336A2-E928-410A-AA0E-FADC789EE592}" presName="composite3" presStyleCnt="0"/>
      <dgm:spPr/>
    </dgm:pt>
    <dgm:pt modelId="{F2CDA044-281E-4C02-AF2B-8036BAF5D5E4}" type="pres">
      <dgm:prSet presAssocID="{AB2336A2-E928-410A-AA0E-FADC789EE592}" presName="background3" presStyleLbl="node3" presStyleIdx="1" presStyleCnt="2"/>
      <dgm:spPr/>
    </dgm:pt>
    <dgm:pt modelId="{461162F3-C9BA-4D90-B807-42085D7DBE55}" type="pres">
      <dgm:prSet presAssocID="{AB2336A2-E928-410A-AA0E-FADC789EE592}" presName="text3" presStyleLbl="fgAcc3" presStyleIdx="1" presStyleCnt="2">
        <dgm:presLayoutVars>
          <dgm:chPref val="3"/>
        </dgm:presLayoutVars>
      </dgm:prSet>
      <dgm:spPr/>
      <dgm:t>
        <a:bodyPr/>
        <a:lstStyle/>
        <a:p>
          <a:endParaRPr lang="en-US"/>
        </a:p>
      </dgm:t>
    </dgm:pt>
    <dgm:pt modelId="{D99A2717-6A10-4D3B-8425-20BF8F4D873C}" type="pres">
      <dgm:prSet presAssocID="{AB2336A2-E928-410A-AA0E-FADC789EE592}" presName="hierChild4" presStyleCnt="0"/>
      <dgm:spPr/>
    </dgm:pt>
  </dgm:ptLst>
  <dgm:cxnLst>
    <dgm:cxn modelId="{5756DF9F-2DF1-4E41-87B2-2B98F307C43C}" srcId="{8BB15F1B-522D-4911-AD74-20153B812E50}" destId="{CDBEA7BE-9923-48CA-B1E9-BFADA7BA8D54}" srcOrd="1" destOrd="0" parTransId="{B4AC97DA-7169-41DD-A6D8-06AA21BAE8FC}" sibTransId="{37059AA6-35C6-4793-9D18-341BA7F7C43F}"/>
    <dgm:cxn modelId="{9F65B7FD-20BD-430B-BF81-B75FE36721D9}" type="presOf" srcId="{5AAD0CA8-4423-4798-80B5-15799C14169C}" destId="{276102E8-30D3-42C3-94F5-C09BAB20D1F0}" srcOrd="0" destOrd="0" presId="urn:microsoft.com/office/officeart/2005/8/layout/hierarchy1"/>
    <dgm:cxn modelId="{F1BF5739-1920-4A8B-8C16-185405EE7B7A}" type="presOf" srcId="{F277168A-257F-40C9-9CA0-5F2FED2BE629}" destId="{3A859FCD-AD0D-49C5-8D7B-FB2EA3235834}" srcOrd="0" destOrd="0" presId="urn:microsoft.com/office/officeart/2005/8/layout/hierarchy1"/>
    <dgm:cxn modelId="{F17F15B7-E951-4ACA-80DF-98CAD3388C0B}" type="presOf" srcId="{AB2336A2-E928-410A-AA0E-FADC789EE592}" destId="{461162F3-C9BA-4D90-B807-42085D7DBE55}" srcOrd="0" destOrd="0" presId="urn:microsoft.com/office/officeart/2005/8/layout/hierarchy1"/>
    <dgm:cxn modelId="{7E096980-ADD5-4E86-BFCC-CD25A3BB7443}" type="presOf" srcId="{CDBEA7BE-9923-48CA-B1E9-BFADA7BA8D54}" destId="{CC012694-B29C-43D0-A1B4-56A594443055}" srcOrd="0" destOrd="0" presId="urn:microsoft.com/office/officeart/2005/8/layout/hierarchy1"/>
    <dgm:cxn modelId="{D99FF265-9A09-4850-BB47-DFC423B4C5C2}" type="presOf" srcId="{2041209D-9ED6-4EDA-B4F1-CE9FCE720566}" destId="{5F95FFF7-AB50-488B-A481-CA6915FF8A47}" srcOrd="0" destOrd="0" presId="urn:microsoft.com/office/officeart/2005/8/layout/hierarchy1"/>
    <dgm:cxn modelId="{FAD0F07B-7FC2-401C-AF2B-CEE37DB7C73E}" type="presOf" srcId="{3ACD9DF4-03AB-49E8-8B46-7A2D3A700423}" destId="{ADA8AD65-9850-49F5-BF2D-70F169C9FE30}" srcOrd="0" destOrd="0" presId="urn:microsoft.com/office/officeart/2005/8/layout/hierarchy1"/>
    <dgm:cxn modelId="{B2741479-BEDD-4BD8-8331-D268CCA48841}" srcId="{2041209D-9ED6-4EDA-B4F1-CE9FCE720566}" destId="{8BB15F1B-522D-4911-AD74-20153B812E50}" srcOrd="0" destOrd="0" parTransId="{B4635804-D87A-458D-BBD7-EF40AAD1A38E}" sibTransId="{A4997A9A-3141-4508-AF24-9716DE1556FD}"/>
    <dgm:cxn modelId="{03EC145D-3FEE-40FA-811F-D642C7FD6DAC}" srcId="{8BB15F1B-522D-4911-AD74-20153B812E50}" destId="{F3EBB5F0-B92A-4692-92E6-7A74D2369514}" srcOrd="0" destOrd="0" parTransId="{5AAD0CA8-4423-4798-80B5-15799C14169C}" sibTransId="{EE75813B-CB79-4C52-B8DE-3CF75F8F48BA}"/>
    <dgm:cxn modelId="{7AB11E61-33D7-482C-9518-43796CF4ED1E}" type="presOf" srcId="{F3EBB5F0-B92A-4692-92E6-7A74D2369514}" destId="{C7C4107A-86B8-4440-83D3-A9CB3ED30E4D}" srcOrd="0" destOrd="0" presId="urn:microsoft.com/office/officeart/2005/8/layout/hierarchy1"/>
    <dgm:cxn modelId="{584DFB9A-0D43-4DF6-B3CD-142EE835E144}" type="presOf" srcId="{8BB15F1B-522D-4911-AD74-20153B812E50}" destId="{F9A41EB4-D22E-4202-AFF2-4FA8FD6897DF}" srcOrd="0" destOrd="0" presId="urn:microsoft.com/office/officeart/2005/8/layout/hierarchy1"/>
    <dgm:cxn modelId="{501B1BE5-97E4-44FD-BBEE-91CF2FEAEB73}" type="presOf" srcId="{B4AC97DA-7169-41DD-A6D8-06AA21BAE8FC}" destId="{6ECE4A67-6F6A-40A9-A355-EB1439730071}" srcOrd="0" destOrd="0" presId="urn:microsoft.com/office/officeart/2005/8/layout/hierarchy1"/>
    <dgm:cxn modelId="{B90A9609-C4EE-4696-ABDB-ED4176DCAAAE}" srcId="{CDBEA7BE-9923-48CA-B1E9-BFADA7BA8D54}" destId="{AB2336A2-E928-410A-AA0E-FADC789EE592}" srcOrd="1" destOrd="0" parTransId="{7E7E6095-A08E-4A6D-B366-4676AC063755}" sibTransId="{1B7EEE80-788B-4618-819B-A780FCDF1E5A}"/>
    <dgm:cxn modelId="{28F8F316-CE4D-4403-9314-2339653228E2}" srcId="{CDBEA7BE-9923-48CA-B1E9-BFADA7BA8D54}" destId="{3ACD9DF4-03AB-49E8-8B46-7A2D3A700423}" srcOrd="0" destOrd="0" parTransId="{F277168A-257F-40C9-9CA0-5F2FED2BE629}" sibTransId="{7472CCB4-5E35-461A-8DB6-BC8EDEBCAFFC}"/>
    <dgm:cxn modelId="{696961B4-C2BB-431E-939A-D5D408A71353}" type="presOf" srcId="{7E7E6095-A08E-4A6D-B366-4676AC063755}" destId="{735A55CE-7DF4-42E3-B182-84ACA062D0C1}" srcOrd="0" destOrd="0" presId="urn:microsoft.com/office/officeart/2005/8/layout/hierarchy1"/>
    <dgm:cxn modelId="{5F012D1A-B88C-4FDE-A350-D0FCAD341A14}" type="presParOf" srcId="{5F95FFF7-AB50-488B-A481-CA6915FF8A47}" destId="{11200B3D-A75E-4826-BFD0-4AF42627068C}" srcOrd="0" destOrd="0" presId="urn:microsoft.com/office/officeart/2005/8/layout/hierarchy1"/>
    <dgm:cxn modelId="{A747336C-46F5-4076-9DE8-DE4C4B8705F6}" type="presParOf" srcId="{11200B3D-A75E-4826-BFD0-4AF42627068C}" destId="{90FA564A-BFDB-479A-960F-8D4AB263BF92}" srcOrd="0" destOrd="0" presId="urn:microsoft.com/office/officeart/2005/8/layout/hierarchy1"/>
    <dgm:cxn modelId="{1F6E7CB1-6B2A-42EC-89F3-25932EFDAA59}" type="presParOf" srcId="{90FA564A-BFDB-479A-960F-8D4AB263BF92}" destId="{AD5E39ED-F0AB-4066-AF42-63F059401183}" srcOrd="0" destOrd="0" presId="urn:microsoft.com/office/officeart/2005/8/layout/hierarchy1"/>
    <dgm:cxn modelId="{A21DFA73-45EA-4CC7-AA95-484337A075CD}" type="presParOf" srcId="{90FA564A-BFDB-479A-960F-8D4AB263BF92}" destId="{F9A41EB4-D22E-4202-AFF2-4FA8FD6897DF}" srcOrd="1" destOrd="0" presId="urn:microsoft.com/office/officeart/2005/8/layout/hierarchy1"/>
    <dgm:cxn modelId="{C7FE07A4-8209-4548-9CA1-B4B2010DBC02}" type="presParOf" srcId="{11200B3D-A75E-4826-BFD0-4AF42627068C}" destId="{3BEB4FB1-A67C-4C62-A276-7A3F1BB3A650}" srcOrd="1" destOrd="0" presId="urn:microsoft.com/office/officeart/2005/8/layout/hierarchy1"/>
    <dgm:cxn modelId="{18B4E772-5F5C-4E84-8E0E-8CAE089C6690}" type="presParOf" srcId="{3BEB4FB1-A67C-4C62-A276-7A3F1BB3A650}" destId="{276102E8-30D3-42C3-94F5-C09BAB20D1F0}" srcOrd="0" destOrd="0" presId="urn:microsoft.com/office/officeart/2005/8/layout/hierarchy1"/>
    <dgm:cxn modelId="{ECD7C2B2-978D-445C-8DC3-C4C1E958878D}" type="presParOf" srcId="{3BEB4FB1-A67C-4C62-A276-7A3F1BB3A650}" destId="{78DAD713-972E-4388-9D96-F53A6939765F}" srcOrd="1" destOrd="0" presId="urn:microsoft.com/office/officeart/2005/8/layout/hierarchy1"/>
    <dgm:cxn modelId="{77DAD778-99F7-44EC-A53E-EC5B582ADF4D}" type="presParOf" srcId="{78DAD713-972E-4388-9D96-F53A6939765F}" destId="{9B3382FA-54D0-4D50-84DA-3B69DE247EC9}" srcOrd="0" destOrd="0" presId="urn:microsoft.com/office/officeart/2005/8/layout/hierarchy1"/>
    <dgm:cxn modelId="{369E91D2-3888-49B3-AC1C-F67D4CB72DE5}" type="presParOf" srcId="{9B3382FA-54D0-4D50-84DA-3B69DE247EC9}" destId="{AD5838E4-3B3D-47C1-8368-A800F6A186E5}" srcOrd="0" destOrd="0" presId="urn:microsoft.com/office/officeart/2005/8/layout/hierarchy1"/>
    <dgm:cxn modelId="{8725ED48-9FDA-47EC-B069-7BB9756AEC24}" type="presParOf" srcId="{9B3382FA-54D0-4D50-84DA-3B69DE247EC9}" destId="{C7C4107A-86B8-4440-83D3-A9CB3ED30E4D}" srcOrd="1" destOrd="0" presId="urn:microsoft.com/office/officeart/2005/8/layout/hierarchy1"/>
    <dgm:cxn modelId="{946E14C6-F206-4925-A3CE-64FD8BFB9C34}" type="presParOf" srcId="{78DAD713-972E-4388-9D96-F53A6939765F}" destId="{8D6C7D5C-89EE-4D84-A660-0BD0965AC09B}" srcOrd="1" destOrd="0" presId="urn:microsoft.com/office/officeart/2005/8/layout/hierarchy1"/>
    <dgm:cxn modelId="{E5A535E7-7A7F-45CC-9DB0-2DB392EF628F}" type="presParOf" srcId="{3BEB4FB1-A67C-4C62-A276-7A3F1BB3A650}" destId="{6ECE4A67-6F6A-40A9-A355-EB1439730071}" srcOrd="2" destOrd="0" presId="urn:microsoft.com/office/officeart/2005/8/layout/hierarchy1"/>
    <dgm:cxn modelId="{ED65E58B-51A1-443A-A4C0-8CCF2A6FBCE8}" type="presParOf" srcId="{3BEB4FB1-A67C-4C62-A276-7A3F1BB3A650}" destId="{1E5D3E9E-4188-4129-B7A4-04FFC99E0FA5}" srcOrd="3" destOrd="0" presId="urn:microsoft.com/office/officeart/2005/8/layout/hierarchy1"/>
    <dgm:cxn modelId="{38FF3631-98B8-4063-984A-327EEA3B5179}" type="presParOf" srcId="{1E5D3E9E-4188-4129-B7A4-04FFC99E0FA5}" destId="{EECE2A3D-8B3F-4D91-82C2-2915C9FD7B03}" srcOrd="0" destOrd="0" presId="urn:microsoft.com/office/officeart/2005/8/layout/hierarchy1"/>
    <dgm:cxn modelId="{737DD9B4-12A8-4205-9859-ECC1E03591C0}" type="presParOf" srcId="{EECE2A3D-8B3F-4D91-82C2-2915C9FD7B03}" destId="{46C33E42-1798-4F4F-A65B-7A9765B73972}" srcOrd="0" destOrd="0" presId="urn:microsoft.com/office/officeart/2005/8/layout/hierarchy1"/>
    <dgm:cxn modelId="{A9655241-F9F7-4A2F-8143-8FB3DC16F474}" type="presParOf" srcId="{EECE2A3D-8B3F-4D91-82C2-2915C9FD7B03}" destId="{CC012694-B29C-43D0-A1B4-56A594443055}" srcOrd="1" destOrd="0" presId="urn:microsoft.com/office/officeart/2005/8/layout/hierarchy1"/>
    <dgm:cxn modelId="{AF7483DE-E42B-4C6E-839B-02D3F4711FEE}" type="presParOf" srcId="{1E5D3E9E-4188-4129-B7A4-04FFC99E0FA5}" destId="{8394DEEA-4AB8-4393-859C-22D636704C88}" srcOrd="1" destOrd="0" presId="urn:microsoft.com/office/officeart/2005/8/layout/hierarchy1"/>
    <dgm:cxn modelId="{CD71A3B4-4A1A-44DA-8C75-131BB5730C07}" type="presParOf" srcId="{8394DEEA-4AB8-4393-859C-22D636704C88}" destId="{3A859FCD-AD0D-49C5-8D7B-FB2EA3235834}" srcOrd="0" destOrd="0" presId="urn:microsoft.com/office/officeart/2005/8/layout/hierarchy1"/>
    <dgm:cxn modelId="{7C31B71E-333E-4A85-AB1D-8FA7371DE6BF}" type="presParOf" srcId="{8394DEEA-4AB8-4393-859C-22D636704C88}" destId="{2A8B277E-DF8B-47CB-8C2D-B111D13AD2BA}" srcOrd="1" destOrd="0" presId="urn:microsoft.com/office/officeart/2005/8/layout/hierarchy1"/>
    <dgm:cxn modelId="{DC841AA0-ACF3-4695-8451-BAB8988D9FB4}" type="presParOf" srcId="{2A8B277E-DF8B-47CB-8C2D-B111D13AD2BA}" destId="{5C5AD6E2-E974-40B3-889F-369A1B7C3574}" srcOrd="0" destOrd="0" presId="urn:microsoft.com/office/officeart/2005/8/layout/hierarchy1"/>
    <dgm:cxn modelId="{94C66331-AFF0-4362-81F1-02314B5E1F3E}" type="presParOf" srcId="{5C5AD6E2-E974-40B3-889F-369A1B7C3574}" destId="{BBC023D8-3137-472C-AED8-4EDE85AFD936}" srcOrd="0" destOrd="0" presId="urn:microsoft.com/office/officeart/2005/8/layout/hierarchy1"/>
    <dgm:cxn modelId="{711564C2-78D0-4031-B1E6-89816B3ADE22}" type="presParOf" srcId="{5C5AD6E2-E974-40B3-889F-369A1B7C3574}" destId="{ADA8AD65-9850-49F5-BF2D-70F169C9FE30}" srcOrd="1" destOrd="0" presId="urn:microsoft.com/office/officeart/2005/8/layout/hierarchy1"/>
    <dgm:cxn modelId="{4D7BAA75-C9E3-44EE-99D2-8CED96B64A44}" type="presParOf" srcId="{2A8B277E-DF8B-47CB-8C2D-B111D13AD2BA}" destId="{2315F6C8-0F41-4BFB-8001-1785B986CDA2}" srcOrd="1" destOrd="0" presId="urn:microsoft.com/office/officeart/2005/8/layout/hierarchy1"/>
    <dgm:cxn modelId="{3FF39A05-245F-4A8E-B948-8FABBB2E59F2}" type="presParOf" srcId="{8394DEEA-4AB8-4393-859C-22D636704C88}" destId="{735A55CE-7DF4-42E3-B182-84ACA062D0C1}" srcOrd="2" destOrd="0" presId="urn:microsoft.com/office/officeart/2005/8/layout/hierarchy1"/>
    <dgm:cxn modelId="{6A49E36C-094C-484A-9919-CBAD20C2C810}" type="presParOf" srcId="{8394DEEA-4AB8-4393-859C-22D636704C88}" destId="{CB0F9B63-E741-47EC-96DD-C21A581D78F6}" srcOrd="3" destOrd="0" presId="urn:microsoft.com/office/officeart/2005/8/layout/hierarchy1"/>
    <dgm:cxn modelId="{60248EBE-34DE-4F15-BAEC-8E56F6FACF62}" type="presParOf" srcId="{CB0F9B63-E741-47EC-96DD-C21A581D78F6}" destId="{185F0FAB-5F9B-4229-A76E-540C8A0E6139}" srcOrd="0" destOrd="0" presId="urn:microsoft.com/office/officeart/2005/8/layout/hierarchy1"/>
    <dgm:cxn modelId="{BC23BFAF-8432-4AA3-A8CA-FC247AEE3055}" type="presParOf" srcId="{185F0FAB-5F9B-4229-A76E-540C8A0E6139}" destId="{F2CDA044-281E-4C02-AF2B-8036BAF5D5E4}" srcOrd="0" destOrd="0" presId="urn:microsoft.com/office/officeart/2005/8/layout/hierarchy1"/>
    <dgm:cxn modelId="{EBF2F992-B165-40D6-BDFC-9EFDC98FCB53}" type="presParOf" srcId="{185F0FAB-5F9B-4229-A76E-540C8A0E6139}" destId="{461162F3-C9BA-4D90-B807-42085D7DBE55}" srcOrd="1" destOrd="0" presId="urn:microsoft.com/office/officeart/2005/8/layout/hierarchy1"/>
    <dgm:cxn modelId="{08B02DD6-8E68-409A-8E6D-7E918D1DA341}" type="presParOf" srcId="{CB0F9B63-E741-47EC-96DD-C21A581D78F6}" destId="{D99A2717-6A10-4D3B-8425-20BF8F4D87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A55CE-7DF4-42E3-B182-84ACA062D0C1}">
      <dsp:nvSpPr>
        <dsp:cNvPr id="0" name=""/>
        <dsp:cNvSpPr/>
      </dsp:nvSpPr>
      <dsp:spPr>
        <a:xfrm>
          <a:off x="6337807" y="2917413"/>
          <a:ext cx="1022401" cy="509668"/>
        </a:xfrm>
        <a:custGeom>
          <a:avLst/>
          <a:gdLst/>
          <a:ahLst/>
          <a:cxnLst/>
          <a:rect l="0" t="0" r="0" b="0"/>
          <a:pathLst>
            <a:path>
              <a:moveTo>
                <a:pt x="0" y="0"/>
              </a:moveTo>
              <a:lnTo>
                <a:pt x="0" y="338342"/>
              </a:lnTo>
              <a:lnTo>
                <a:pt x="1022401" y="338342"/>
              </a:lnTo>
              <a:lnTo>
                <a:pt x="1022401" y="5096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859FCD-AD0D-49C5-8D7B-FB2EA3235834}">
      <dsp:nvSpPr>
        <dsp:cNvPr id="0" name=""/>
        <dsp:cNvSpPr/>
      </dsp:nvSpPr>
      <dsp:spPr>
        <a:xfrm>
          <a:off x="5099840" y="2917413"/>
          <a:ext cx="1237966" cy="509668"/>
        </a:xfrm>
        <a:custGeom>
          <a:avLst/>
          <a:gdLst/>
          <a:ahLst/>
          <a:cxnLst/>
          <a:rect l="0" t="0" r="0" b="0"/>
          <a:pathLst>
            <a:path>
              <a:moveTo>
                <a:pt x="1237966" y="0"/>
              </a:moveTo>
              <a:lnTo>
                <a:pt x="1237966" y="338342"/>
              </a:lnTo>
              <a:lnTo>
                <a:pt x="0" y="338342"/>
              </a:lnTo>
              <a:lnTo>
                <a:pt x="0" y="5096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CE4A67-6F6A-40A9-A355-EB1439730071}">
      <dsp:nvSpPr>
        <dsp:cNvPr id="0" name=""/>
        <dsp:cNvSpPr/>
      </dsp:nvSpPr>
      <dsp:spPr>
        <a:xfrm>
          <a:off x="4893410" y="1176987"/>
          <a:ext cx="1444396" cy="566061"/>
        </a:xfrm>
        <a:custGeom>
          <a:avLst/>
          <a:gdLst/>
          <a:ahLst/>
          <a:cxnLst/>
          <a:rect l="0" t="0" r="0" b="0"/>
          <a:pathLst>
            <a:path>
              <a:moveTo>
                <a:pt x="0" y="0"/>
              </a:moveTo>
              <a:lnTo>
                <a:pt x="0" y="394735"/>
              </a:lnTo>
              <a:lnTo>
                <a:pt x="1444396" y="394735"/>
              </a:lnTo>
              <a:lnTo>
                <a:pt x="1444396" y="566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6102E8-30D3-42C3-94F5-C09BAB20D1F0}">
      <dsp:nvSpPr>
        <dsp:cNvPr id="0" name=""/>
        <dsp:cNvSpPr/>
      </dsp:nvSpPr>
      <dsp:spPr>
        <a:xfrm>
          <a:off x="3487112" y="1176987"/>
          <a:ext cx="1406298" cy="537864"/>
        </a:xfrm>
        <a:custGeom>
          <a:avLst/>
          <a:gdLst/>
          <a:ahLst/>
          <a:cxnLst/>
          <a:rect l="0" t="0" r="0" b="0"/>
          <a:pathLst>
            <a:path>
              <a:moveTo>
                <a:pt x="1406298" y="0"/>
              </a:moveTo>
              <a:lnTo>
                <a:pt x="1406298" y="366539"/>
              </a:lnTo>
              <a:lnTo>
                <a:pt x="0" y="366539"/>
              </a:lnTo>
              <a:lnTo>
                <a:pt x="0" y="5378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5E39ED-F0AB-4066-AF42-63F059401183}">
      <dsp:nvSpPr>
        <dsp:cNvPr id="0" name=""/>
        <dsp:cNvSpPr/>
      </dsp:nvSpPr>
      <dsp:spPr>
        <a:xfrm>
          <a:off x="3237594" y="2623"/>
          <a:ext cx="3311633" cy="1174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A41EB4-D22E-4202-AFF2-4FA8FD6897DF}">
      <dsp:nvSpPr>
        <dsp:cNvPr id="0" name=""/>
        <dsp:cNvSpPr/>
      </dsp:nvSpPr>
      <dsp:spPr>
        <a:xfrm>
          <a:off x="3443082" y="197836"/>
          <a:ext cx="3311633" cy="11743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PERFORMANCE TECHNOLOGIES AE </a:t>
          </a:r>
          <a:endParaRPr lang="el-GR" sz="2000" kern="1200" dirty="0"/>
        </a:p>
      </dsp:txBody>
      <dsp:txXfrm>
        <a:off x="3477478" y="232232"/>
        <a:ext cx="3242841" cy="1105572"/>
      </dsp:txXfrm>
    </dsp:sp>
    <dsp:sp modelId="{AD5838E4-3B3D-47C1-8368-A800F6A186E5}">
      <dsp:nvSpPr>
        <dsp:cNvPr id="0" name=""/>
        <dsp:cNvSpPr/>
      </dsp:nvSpPr>
      <dsp:spPr>
        <a:xfrm>
          <a:off x="2355986" y="1714852"/>
          <a:ext cx="2262250" cy="1174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C4107A-86B8-4440-83D3-A9CB3ED30E4D}">
      <dsp:nvSpPr>
        <dsp:cNvPr id="0" name=""/>
        <dsp:cNvSpPr/>
      </dsp:nvSpPr>
      <dsp:spPr>
        <a:xfrm>
          <a:off x="2561474" y="1910066"/>
          <a:ext cx="2262250" cy="11743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PETABYTE SOLUTIONS AE </a:t>
          </a:r>
          <a:endParaRPr lang="el-GR" sz="2000" kern="1200" dirty="0"/>
        </a:p>
      </dsp:txBody>
      <dsp:txXfrm>
        <a:off x="2595870" y="1944462"/>
        <a:ext cx="2193458" cy="1105572"/>
      </dsp:txXfrm>
    </dsp:sp>
    <dsp:sp modelId="{46C33E42-1798-4F4F-A65B-7A9765B73972}">
      <dsp:nvSpPr>
        <dsp:cNvPr id="0" name=""/>
        <dsp:cNvSpPr/>
      </dsp:nvSpPr>
      <dsp:spPr>
        <a:xfrm>
          <a:off x="5136996" y="1743049"/>
          <a:ext cx="2401621" cy="1174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12694-B29C-43D0-A1B4-56A594443055}">
      <dsp:nvSpPr>
        <dsp:cNvPr id="0" name=""/>
        <dsp:cNvSpPr/>
      </dsp:nvSpPr>
      <dsp:spPr>
        <a:xfrm>
          <a:off x="5342484" y="1938262"/>
          <a:ext cx="2401621" cy="11743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PERFORMANCE TECHNOLOGIES (CYPRUS) LTD</a:t>
          </a:r>
          <a:endParaRPr lang="el-GR" sz="2000" kern="1200" dirty="0"/>
        </a:p>
      </dsp:txBody>
      <dsp:txXfrm>
        <a:off x="5376880" y="1972658"/>
        <a:ext cx="2332829" cy="1105572"/>
      </dsp:txXfrm>
    </dsp:sp>
    <dsp:sp modelId="{BBC023D8-3137-472C-AED8-4EDE85AFD936}">
      <dsp:nvSpPr>
        <dsp:cNvPr id="0" name=""/>
        <dsp:cNvSpPr/>
      </dsp:nvSpPr>
      <dsp:spPr>
        <a:xfrm>
          <a:off x="4175143" y="3427081"/>
          <a:ext cx="1849392" cy="1174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8AD65-9850-49F5-BF2D-70F169C9FE30}">
      <dsp:nvSpPr>
        <dsp:cNvPr id="0" name=""/>
        <dsp:cNvSpPr/>
      </dsp:nvSpPr>
      <dsp:spPr>
        <a:xfrm>
          <a:off x="4380631" y="3622295"/>
          <a:ext cx="1849392" cy="11743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PERFORMANCE Technologies Romania SRL</a:t>
          </a:r>
          <a:endParaRPr lang="el-GR" sz="2000" kern="1200" dirty="0"/>
        </a:p>
      </dsp:txBody>
      <dsp:txXfrm>
        <a:off x="4415027" y="3656691"/>
        <a:ext cx="1780600" cy="1105572"/>
      </dsp:txXfrm>
    </dsp:sp>
    <dsp:sp modelId="{F2CDA044-281E-4C02-AF2B-8036BAF5D5E4}">
      <dsp:nvSpPr>
        <dsp:cNvPr id="0" name=""/>
        <dsp:cNvSpPr/>
      </dsp:nvSpPr>
      <dsp:spPr>
        <a:xfrm>
          <a:off x="6435512" y="3427081"/>
          <a:ext cx="1849392" cy="1174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162F3-C9BA-4D90-B807-42085D7DBE55}">
      <dsp:nvSpPr>
        <dsp:cNvPr id="0" name=""/>
        <dsp:cNvSpPr/>
      </dsp:nvSpPr>
      <dsp:spPr>
        <a:xfrm>
          <a:off x="6641000" y="3622295"/>
          <a:ext cx="1849392" cy="11743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PERFORMANCE Technologies BG AD</a:t>
          </a:r>
          <a:endParaRPr lang="el-GR" sz="2000" kern="1200" dirty="0"/>
        </a:p>
      </dsp:txBody>
      <dsp:txXfrm>
        <a:off x="6675396" y="3656691"/>
        <a:ext cx="1780600" cy="11055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pPr/>
              <a:t>7/7/2017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p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pPr/>
              <a:t>7/7/2017</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p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EB16BF9F-BED6-48DA-8F4D-8D0497D0254B}" type="slidenum">
              <a:rPr lang="en-US" smtClean="0"/>
              <a:pPr/>
              <a:t>1</a:t>
            </a:fld>
            <a:endParaRPr lang="en-US" smtClean="0"/>
          </a:p>
        </p:txBody>
      </p:sp>
      <p:sp>
        <p:nvSpPr>
          <p:cNvPr id="19458" name="Rectangle 2"/>
          <p:cNvSpPr>
            <a:spLocks noGrp="1" noRot="1" noChangeAspect="1" noChangeArrowheads="1" noTextEdit="1"/>
          </p:cNvSpPr>
          <p:nvPr>
            <p:ph type="sldImg"/>
          </p:nvPr>
        </p:nvSpPr>
        <p:spPr>
          <a:xfrm>
            <a:off x="2374900" y="552450"/>
            <a:ext cx="4872038" cy="2741613"/>
          </a:xfrm>
          <a:ln/>
        </p:spPr>
      </p:sp>
      <p:sp>
        <p:nvSpPr>
          <p:cNvPr id="19459" name="Rectangle 3"/>
          <p:cNvSpPr>
            <a:spLocks noGrp="1" noChangeArrowheads="1"/>
          </p:cNvSpPr>
          <p:nvPr>
            <p:ph type="body" idx="1"/>
          </p:nvPr>
        </p:nvSpPr>
        <p:spPr>
          <a:xfrm>
            <a:off x="1278068" y="3474953"/>
            <a:ext cx="7045066" cy="3287652"/>
          </a:xfrm>
          <a:noFill/>
          <a:ln/>
        </p:spPr>
        <p:txBody>
          <a:bodyPr/>
          <a:lstStyle/>
          <a:p>
            <a:pPr eaLnBrk="1" hangingPunct="1"/>
            <a:endParaRPr lang="el-GR" dirty="0" smtClean="0">
              <a:latin typeface="Arial" pitchFamily="34" charset="0"/>
              <a:ea typeface="ＭＳ Ｐゴシック"/>
            </a:endParaRPr>
          </a:p>
        </p:txBody>
      </p:sp>
    </p:spTree>
    <p:extLst>
      <p:ext uri="{BB962C8B-B14F-4D97-AF65-F5344CB8AC3E}">
        <p14:creationId xmlns:p14="http://schemas.microsoft.com/office/powerpoint/2010/main" val="393000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3</a:t>
            </a:fld>
            <a:endParaRPr lang="en-US" dirty="0"/>
          </a:p>
        </p:txBody>
      </p:sp>
    </p:spTree>
    <p:extLst>
      <p:ext uri="{BB962C8B-B14F-4D97-AF65-F5344CB8AC3E}">
        <p14:creationId xmlns:p14="http://schemas.microsoft.com/office/powerpoint/2010/main" val="187334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10</a:t>
            </a:fld>
            <a:endParaRPr lang="en-US" dirty="0"/>
          </a:p>
        </p:txBody>
      </p:sp>
    </p:spTree>
    <p:extLst>
      <p:ext uri="{BB962C8B-B14F-4D97-AF65-F5344CB8AC3E}">
        <p14:creationId xmlns:p14="http://schemas.microsoft.com/office/powerpoint/2010/main" val="61832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12</a:t>
            </a:fld>
            <a:endParaRPr lang="en-US" dirty="0"/>
          </a:p>
        </p:txBody>
      </p:sp>
    </p:spTree>
    <p:extLst>
      <p:ext uri="{BB962C8B-B14F-4D97-AF65-F5344CB8AC3E}">
        <p14:creationId xmlns:p14="http://schemas.microsoft.com/office/powerpoint/2010/main" val="404532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13</a:t>
            </a:fld>
            <a:endParaRPr lang="en-US" dirty="0"/>
          </a:p>
        </p:txBody>
      </p:sp>
    </p:spTree>
    <p:extLst>
      <p:ext uri="{BB962C8B-B14F-4D97-AF65-F5344CB8AC3E}">
        <p14:creationId xmlns:p14="http://schemas.microsoft.com/office/powerpoint/2010/main" val="1109852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32612" y="6432551"/>
            <a:ext cx="1371600" cy="273049"/>
          </a:xfrm>
        </p:spPr>
        <p:txBody>
          <a:bodyPr/>
          <a:lstStyle/>
          <a:p>
            <a:fld id="{3E0FA9E5-6744-4841-888F-9E7CC0C2B7EC}" type="datetimeFigureOut">
              <a:rPr lang="en-US" smtClean="0"/>
              <a:pPr/>
              <a:t>7/7/2017</a:t>
            </a:fld>
            <a:endParaRPr lang="en-US" dirty="0"/>
          </a:p>
        </p:txBody>
      </p:sp>
      <p:sp>
        <p:nvSpPr>
          <p:cNvPr id="5" name="Footer Placeholder 4"/>
          <p:cNvSpPr>
            <a:spLocks noGrp="1"/>
          </p:cNvSpPr>
          <p:nvPr>
            <p:ph type="ftr" sz="quarter" idx="11"/>
          </p:nvPr>
        </p:nvSpPr>
        <p:spPr>
          <a:xfrm>
            <a:off x="1065213" y="6432551"/>
            <a:ext cx="5653087" cy="273049"/>
          </a:xfrm>
        </p:spPr>
        <p:txBody>
          <a:bodyPr/>
          <a:lstStyle/>
          <a:p>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pPr/>
              <a:t>‹#›</a:t>
            </a:fld>
            <a:endParaRPr lang="en-US" dirty="0"/>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en-US" smtClean="0"/>
              <a:t>Click to edit Master title style</a:t>
            </a:r>
            <a:endParaRPr/>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8761412" y="533400"/>
            <a:ext cx="2362201" cy="5486400"/>
          </a:xfrm>
        </p:spPr>
        <p:txBody>
          <a:bodyPr vert="eaVert"/>
          <a:lstStyle/>
          <a:p>
            <a:r>
              <a:rPr lang="en-US" smtClean="0"/>
              <a:t>Click to edit Master title style</a:t>
            </a:r>
            <a:endParaRPr/>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0450" y="152401"/>
            <a:ext cx="8930007"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450" y="1300162"/>
            <a:ext cx="538339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776995" y="1300162"/>
            <a:ext cx="5383398" cy="4525963"/>
          </a:xfrm>
        </p:spPr>
        <p:txBody>
          <a:bodyPr/>
          <a:lstStyle/>
          <a:p>
            <a:pPr lvl="0"/>
            <a:endParaRPr lang="en-US" noProof="0" smtClean="0"/>
          </a:p>
        </p:txBody>
      </p:sp>
      <p:sp>
        <p:nvSpPr>
          <p:cNvPr id="5" name="Rectangle 6"/>
          <p:cNvSpPr>
            <a:spLocks noGrp="1" noChangeArrowheads="1"/>
          </p:cNvSpPr>
          <p:nvPr>
            <p:ph type="sldNum" sz="quarter" idx="10"/>
          </p:nvPr>
        </p:nvSpPr>
        <p:spPr>
          <a:xfrm>
            <a:off x="50787" y="6643688"/>
            <a:ext cx="645416" cy="152400"/>
          </a:xfrm>
          <a:prstGeom prst="rect">
            <a:avLst/>
          </a:prstGeom>
          <a:ln/>
        </p:spPr>
        <p:txBody>
          <a:bodyPr/>
          <a:lstStyle>
            <a:lvl1pPr>
              <a:defRPr/>
            </a:lvl1pPr>
          </a:lstStyle>
          <a:p>
            <a:pPr>
              <a:defRPr/>
            </a:pPr>
            <a:fld id="{B615F682-C71D-4C48-A424-AB197DD3ACC9}" type="slidenum">
              <a:rPr lang="en-US"/>
              <a:pPr>
                <a:defRPr/>
              </a:pPr>
              <a:t>‹#›</a:t>
            </a:fld>
            <a:endParaRPr lang="en-US"/>
          </a:p>
        </p:txBody>
      </p:sp>
    </p:spTree>
    <p:extLst>
      <p:ext uri="{BB962C8B-B14F-4D97-AF65-F5344CB8AC3E}">
        <p14:creationId xmlns:p14="http://schemas.microsoft.com/office/powerpoint/2010/main" val="68976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1077104" y="268101"/>
            <a:ext cx="8756438" cy="59478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77103" y="1552220"/>
            <a:ext cx="10851440" cy="4433811"/>
          </a:xfrm>
        </p:spPr>
        <p:txBody>
          <a:bodyPr/>
          <a:lstStyle>
            <a:lvl1pPr>
              <a:defRPr>
                <a:solidFill>
                  <a:schemeClr val="tx1"/>
                </a:solidFill>
              </a:defRPr>
            </a:lvl1pPr>
            <a:lvl2pPr>
              <a:defRPr sz="2666">
                <a:solidFill>
                  <a:schemeClr val="tx1"/>
                </a:solidFill>
              </a:defRPr>
            </a:lvl2pPr>
            <a:lvl3pPr>
              <a:buClr>
                <a:schemeClr val="tx2"/>
              </a:buClr>
              <a:defRPr sz="2399">
                <a:solidFill>
                  <a:schemeClr val="tx1"/>
                </a:solidFill>
              </a:defRPr>
            </a:lvl3pPr>
            <a:lvl4pPr>
              <a:defRPr sz="2399">
                <a:solidFill>
                  <a:schemeClr val="tx1"/>
                </a:solidFill>
              </a:defRPr>
            </a:lvl4pPr>
            <a:lvl5pPr>
              <a:defRPr sz="2399">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xfrm>
            <a:off x="50787" y="6643688"/>
            <a:ext cx="645416" cy="152400"/>
          </a:xfrm>
          <a:prstGeom prst="rect">
            <a:avLst/>
          </a:prstGeom>
          <a:ln/>
        </p:spPr>
        <p:txBody>
          <a:bodyPr/>
          <a:lstStyle>
            <a:lvl1pPr>
              <a:defRPr/>
            </a:lvl1pPr>
          </a:lstStyle>
          <a:p>
            <a:pPr>
              <a:defRPr/>
            </a:pPr>
            <a:fld id="{C52B2359-70E2-439D-A82D-B5CABB1F6830}" type="slidenum">
              <a:rPr lang="en-US"/>
              <a:pPr>
                <a:defRPr/>
              </a:pPr>
              <a:t>‹#›</a:t>
            </a:fld>
            <a:endParaRPr lang="en-US"/>
          </a:p>
        </p:txBody>
      </p:sp>
    </p:spTree>
    <p:extLst>
      <p:ext uri="{BB962C8B-B14F-4D97-AF65-F5344CB8AC3E}">
        <p14:creationId xmlns:p14="http://schemas.microsoft.com/office/powerpoint/2010/main" val="223583087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50" y="152401"/>
            <a:ext cx="8930007"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450" y="1300162"/>
            <a:ext cx="538339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76995" y="1300162"/>
            <a:ext cx="538339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50787" y="6643688"/>
            <a:ext cx="645416" cy="152400"/>
          </a:xfrm>
          <a:prstGeom prst="rect">
            <a:avLst/>
          </a:prstGeom>
          <a:ln/>
        </p:spPr>
        <p:txBody>
          <a:bodyPr/>
          <a:lstStyle>
            <a:lvl1pPr>
              <a:defRPr/>
            </a:lvl1pPr>
          </a:lstStyle>
          <a:p>
            <a:pPr>
              <a:defRPr/>
            </a:pPr>
            <a:fld id="{C52B2359-70E2-439D-A82D-B5CABB1F6830}" type="slidenum">
              <a:rPr lang="en-US"/>
              <a:pPr>
                <a:defRPr/>
              </a:pPr>
              <a:t>‹#›</a:t>
            </a:fld>
            <a:endParaRPr lang="en-US"/>
          </a:p>
        </p:txBody>
      </p:sp>
    </p:spTree>
    <p:extLst>
      <p:ext uri="{BB962C8B-B14F-4D97-AF65-F5344CB8AC3E}">
        <p14:creationId xmlns:p14="http://schemas.microsoft.com/office/powerpoint/2010/main" val="326946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smtClean="0"/>
              <a:t>Click to edit Master title style</a:t>
            </a:r>
            <a:endParaRPr/>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0FA9E5-6744-4841-888F-9E7CC0C2B7EC}" type="datetimeFigureOut">
              <a:rPr lang="en-US" smtClean="0"/>
              <a:pPr/>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E0FA9E5-6744-4841-888F-9E7CC0C2B7EC}" type="datetimeFigureOut">
              <a:rPr lang="en-US" smtClean="0"/>
              <a:pPr/>
              <a:t>7/7/2017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pPr/>
              <a:t>‹#›</a:t>
            </a:fld>
            <a:endParaRPr lang="en-US" dirty="0"/>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065211" y="533400"/>
            <a:ext cx="8686802" cy="10668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0FA9E5-6744-4841-888F-9E7CC0C2B7EC}" type="datetimeFigureOut">
              <a:rPr lang="en-US" smtClean="0"/>
              <a:pPr/>
              <a:t>7/7/2017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smtClean="0"/>
              <a:pPr/>
              <a:t>7/7/2017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0FA9E5-6744-4841-888F-9E7CC0C2B7EC}" type="datetimeFigureOut">
              <a:rPr lang="en-US" smtClean="0"/>
              <a:pPr/>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smtClean="0"/>
              <a:t>Click to edit Master title style</a:t>
            </a:r>
            <a:endParaRPr/>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smtClean="0"/>
              <a:t>Click to edit Master title style</a:t>
            </a:r>
            <a:endParaRP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solidFill>
              </a:defRPr>
            </a:lvl1pPr>
          </a:lstStyle>
          <a:p>
            <a:fld id="{3E0FA9E5-6744-4841-888F-9E7CC0C2B7EC}" type="datetimeFigureOut">
              <a:rPr lang="en-US" smtClean="0"/>
              <a:pPr/>
              <a:t>7/7/2017</a:t>
            </a:fld>
            <a:endParaRPr lang="en-US"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solidFill>
              </a:defRPr>
            </a:lvl1pPr>
          </a:lstStyle>
          <a:p>
            <a:fld id="{AAEAE4A8-A6E5-453E-B946-FB774B73F48C}" type="slidenum">
              <a:rPr lang="en-US" smtClean="0"/>
              <a:pPr/>
              <a:t>‹#›</a:t>
            </a:fld>
            <a:endParaRPr lang="en-US"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8" Type="http://schemas.openxmlformats.org/officeDocument/2006/relationships/image" Target="../media/image15.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261764" y="2204864"/>
            <a:ext cx="10270466" cy="1487101"/>
          </a:xfrm>
        </p:spPr>
        <p:txBody>
          <a:bodyPr/>
          <a:lstStyle/>
          <a:p>
            <a:pPr eaLnBrk="1" hangingPunct="1"/>
            <a:r>
              <a:rPr lang="en-US" sz="3732" dirty="0">
                <a:effectLst>
                  <a:outerShdw blurRad="38100" dist="38100" dir="2700000" algn="tl">
                    <a:srgbClr val="C0C0C0"/>
                  </a:outerShdw>
                </a:effectLst>
              </a:rPr>
              <a:t>PERFORMANCE </a:t>
            </a:r>
            <a:r>
              <a:rPr lang="en-GB" sz="3732" dirty="0">
                <a:effectLst>
                  <a:outerShdw blurRad="38100" dist="38100" dir="2700000" algn="tl">
                    <a:srgbClr val="C0C0C0"/>
                  </a:outerShdw>
                </a:effectLst>
              </a:rPr>
              <a:t>TECHNOLOGIES </a:t>
            </a:r>
            <a:r>
              <a:rPr lang="en-US" sz="3732" dirty="0">
                <a:effectLst>
                  <a:outerShdw blurRad="38100" dist="38100" dir="2700000" algn="tl">
                    <a:srgbClr val="C0C0C0"/>
                  </a:outerShdw>
                </a:effectLst>
              </a:rPr>
              <a:t>A.E.</a:t>
            </a:r>
            <a:br>
              <a:rPr lang="en-US" sz="3732" dirty="0">
                <a:effectLst>
                  <a:outerShdw blurRad="38100" dist="38100" dir="2700000" algn="tl">
                    <a:srgbClr val="C0C0C0"/>
                  </a:outerShdw>
                </a:effectLst>
              </a:rPr>
            </a:br>
            <a:r>
              <a:rPr lang="en-US" sz="3732" dirty="0" smtClean="0">
                <a:effectLst>
                  <a:outerShdw blurRad="38100" dist="38100" dir="2700000" algn="tl">
                    <a:srgbClr val="C0C0C0"/>
                  </a:outerShdw>
                </a:effectLst>
              </a:rPr>
              <a:t>June 2017</a:t>
            </a:r>
            <a:r>
              <a:rPr lang="en-US" sz="3732" strike="sngStrike" dirty="0"/>
              <a:t/>
            </a:r>
            <a:br>
              <a:rPr lang="en-US" sz="3732" strike="sngStrike" dirty="0"/>
            </a:br>
            <a:endParaRPr lang="en-US" sz="2399" strike="sngStrike" dirty="0"/>
          </a:p>
        </p:txBody>
      </p:sp>
    </p:spTree>
    <p:extLst>
      <p:ext uri="{BB962C8B-B14F-4D97-AF65-F5344CB8AC3E}">
        <p14:creationId xmlns:p14="http://schemas.microsoft.com/office/powerpoint/2010/main" val="12407463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201" y="764573"/>
            <a:ext cx="10840859" cy="576195"/>
          </a:xfrm>
        </p:spPr>
        <p:txBody>
          <a:bodyPr/>
          <a:lstStyle/>
          <a:p>
            <a:r>
              <a:rPr lang="en-US" dirty="0" smtClean="0">
                <a:latin typeface="+mj-lt"/>
              </a:rPr>
              <a:t>Our People</a:t>
            </a:r>
            <a:endParaRPr lang="el-GR" dirty="0">
              <a:latin typeface="+mj-lt"/>
            </a:endParaRPr>
          </a:p>
        </p:txBody>
      </p:sp>
      <p:sp>
        <p:nvSpPr>
          <p:cNvPr id="3" name="Content Placeholder 2"/>
          <p:cNvSpPr>
            <a:spLocks noGrp="1"/>
          </p:cNvSpPr>
          <p:nvPr>
            <p:ph sz="half" idx="1"/>
          </p:nvPr>
        </p:nvSpPr>
        <p:spPr>
          <a:xfrm>
            <a:off x="1053852" y="1700808"/>
            <a:ext cx="9145016" cy="4079878"/>
          </a:xfrm>
        </p:spPr>
        <p:txBody>
          <a:bodyPr>
            <a:normAutofit/>
          </a:bodyPr>
          <a:lstStyle/>
          <a:p>
            <a:pPr marL="285750" indent="-285750">
              <a:lnSpc>
                <a:spcPct val="100000"/>
              </a:lnSpc>
              <a:spcAft>
                <a:spcPts val="1600"/>
              </a:spcAft>
              <a:buFont typeface="Wingdings" panose="05000000000000000000" pitchFamily="2" charset="2"/>
              <a:buChar char="q"/>
            </a:pPr>
            <a:r>
              <a:rPr lang="en-US" sz="2400" dirty="0">
                <a:latin typeface="+mj-lt"/>
              </a:rPr>
              <a:t>Currently Performance Technologies comprises of </a:t>
            </a:r>
            <a:r>
              <a:rPr lang="en-US" sz="2400" dirty="0" smtClean="0">
                <a:latin typeface="+mj-lt"/>
              </a:rPr>
              <a:t>78 full </a:t>
            </a:r>
            <a:r>
              <a:rPr lang="en-US" sz="2400" dirty="0">
                <a:latin typeface="+mj-lt"/>
              </a:rPr>
              <a:t>time staff. Out of these </a:t>
            </a:r>
            <a:r>
              <a:rPr lang="en-US" sz="2400" dirty="0" smtClean="0">
                <a:latin typeface="+mj-lt"/>
              </a:rPr>
              <a:t>50 </a:t>
            </a:r>
            <a:r>
              <a:rPr lang="en-US" sz="2400" dirty="0">
                <a:latin typeface="+mj-lt"/>
              </a:rPr>
              <a:t>are delivering Technology Services, (e.g. implementation, support and outsourcing) and Consulting Services.</a:t>
            </a:r>
          </a:p>
          <a:p>
            <a:pPr marL="285750" indent="-285750">
              <a:lnSpc>
                <a:spcPct val="100000"/>
              </a:lnSpc>
              <a:spcAft>
                <a:spcPts val="1600"/>
              </a:spcAft>
              <a:buFont typeface="Wingdings" panose="05000000000000000000" pitchFamily="2" charset="2"/>
              <a:buChar char="q"/>
            </a:pPr>
            <a:r>
              <a:rPr lang="en-US" sz="2400" dirty="0">
                <a:latin typeface="+mj-lt"/>
              </a:rPr>
              <a:t>Our people are responsible for making Performance Technologies the successful company that it is today. We have accomplished this by assembling a team of exceptionally talented and dedicated individuals who are challenged every day to work hard in order to exceed client expectations.</a:t>
            </a:r>
          </a:p>
        </p:txBody>
      </p:sp>
    </p:spTree>
    <p:extLst>
      <p:ext uri="{BB962C8B-B14F-4D97-AF65-F5344CB8AC3E}">
        <p14:creationId xmlns:p14="http://schemas.microsoft.com/office/powerpoint/2010/main" val="26486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nvPr>
        </p:nvGraphicFramePr>
        <p:xfrm>
          <a:off x="1334966" y="436210"/>
          <a:ext cx="8706304" cy="6079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310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476672"/>
            <a:ext cx="10840859" cy="576195"/>
          </a:xfrm>
        </p:spPr>
        <p:txBody>
          <a:bodyPr/>
          <a:lstStyle/>
          <a:p>
            <a:r>
              <a:rPr lang="en-US" sz="3199" dirty="0"/>
              <a:t>Partnerships &amp; Alliances</a:t>
            </a:r>
            <a:endParaRPr lang="el-GR" sz="3199" dirty="0">
              <a:solidFill>
                <a:srgbClr val="FF0000"/>
              </a:solidFill>
            </a:endParaRPr>
          </a:p>
        </p:txBody>
      </p:sp>
      <p:sp>
        <p:nvSpPr>
          <p:cNvPr id="3" name="Content Placeholder 2"/>
          <p:cNvSpPr>
            <a:spLocks noGrp="1"/>
          </p:cNvSpPr>
          <p:nvPr>
            <p:ph sz="half" idx="1"/>
          </p:nvPr>
        </p:nvSpPr>
        <p:spPr>
          <a:xfrm>
            <a:off x="3520341" y="1484784"/>
            <a:ext cx="8190695" cy="5256584"/>
          </a:xfrm>
        </p:spPr>
        <p:txBody>
          <a:bodyPr>
            <a:normAutofit/>
          </a:bodyPr>
          <a:lstStyle/>
          <a:p>
            <a:pPr>
              <a:lnSpc>
                <a:spcPct val="100000"/>
              </a:lnSpc>
              <a:spcBef>
                <a:spcPts val="1400"/>
              </a:spcBef>
              <a:spcAft>
                <a:spcPts val="1400"/>
              </a:spcAft>
            </a:pPr>
            <a:r>
              <a:rPr lang="en-US" sz="2200" b="1" dirty="0" smtClean="0">
                <a:latin typeface="+mj-lt"/>
              </a:rPr>
              <a:t>VMware</a:t>
            </a:r>
            <a:r>
              <a:rPr lang="en-US" sz="2200" dirty="0" smtClean="0">
                <a:latin typeface="+mj-lt"/>
              </a:rPr>
              <a:t> </a:t>
            </a:r>
            <a:r>
              <a:rPr lang="en-US" sz="2200" dirty="0">
                <a:latin typeface="+mj-lt"/>
              </a:rPr>
              <a:t>Premier </a:t>
            </a:r>
            <a:r>
              <a:rPr lang="en-US" sz="2200" dirty="0" smtClean="0">
                <a:latin typeface="+mj-lt"/>
              </a:rPr>
              <a:t>Partner, Professional Services</a:t>
            </a:r>
            <a:endParaRPr lang="en-US" sz="2200" dirty="0">
              <a:latin typeface="+mj-lt"/>
            </a:endParaRPr>
          </a:p>
          <a:p>
            <a:pPr>
              <a:lnSpc>
                <a:spcPct val="100000"/>
              </a:lnSpc>
              <a:spcBef>
                <a:spcPts val="1400"/>
              </a:spcBef>
              <a:spcAft>
                <a:spcPts val="1400"/>
              </a:spcAft>
            </a:pPr>
            <a:r>
              <a:rPr lang="en-US" sz="2200" b="1" dirty="0">
                <a:latin typeface="+mj-lt"/>
              </a:rPr>
              <a:t>HPE</a:t>
            </a:r>
            <a:r>
              <a:rPr lang="en-US" sz="2200" dirty="0">
                <a:latin typeface="+mj-lt"/>
              </a:rPr>
              <a:t> Platinum &amp; Service One Partner</a:t>
            </a:r>
          </a:p>
          <a:p>
            <a:pPr>
              <a:lnSpc>
                <a:spcPct val="100000"/>
              </a:lnSpc>
              <a:spcBef>
                <a:spcPts val="1400"/>
              </a:spcBef>
              <a:spcAft>
                <a:spcPts val="1400"/>
              </a:spcAft>
            </a:pPr>
            <a:r>
              <a:rPr lang="en-US" sz="2200" b="1" dirty="0">
                <a:latin typeface="+mj-lt"/>
              </a:rPr>
              <a:t>IBM</a:t>
            </a:r>
            <a:r>
              <a:rPr lang="en-US" sz="2200" dirty="0">
                <a:latin typeface="+mj-lt"/>
              </a:rPr>
              <a:t> </a:t>
            </a:r>
            <a:r>
              <a:rPr lang="en-US" sz="2200" dirty="0" smtClean="0">
                <a:latin typeface="+mj-lt"/>
              </a:rPr>
              <a:t>Gold </a:t>
            </a:r>
            <a:r>
              <a:rPr lang="en-US" sz="2200" dirty="0">
                <a:latin typeface="+mj-lt"/>
              </a:rPr>
              <a:t>Business Partner</a:t>
            </a:r>
          </a:p>
          <a:p>
            <a:pPr>
              <a:lnSpc>
                <a:spcPct val="100000"/>
              </a:lnSpc>
              <a:spcBef>
                <a:spcPts val="1400"/>
              </a:spcBef>
              <a:spcAft>
                <a:spcPts val="1400"/>
              </a:spcAft>
            </a:pPr>
            <a:r>
              <a:rPr lang="en-US" sz="2200" b="1" dirty="0">
                <a:latin typeface="+mj-lt"/>
              </a:rPr>
              <a:t>Red Hat</a:t>
            </a:r>
            <a:r>
              <a:rPr lang="en-US" sz="2200" dirty="0">
                <a:latin typeface="+mj-lt"/>
              </a:rPr>
              <a:t> Premier Business Partner &amp; Training Delivery </a:t>
            </a:r>
            <a:r>
              <a:rPr lang="en-US" sz="2200" dirty="0" smtClean="0">
                <a:latin typeface="+mj-lt"/>
              </a:rPr>
              <a:t>Partner</a:t>
            </a:r>
            <a:endParaRPr lang="en-US" sz="2200" dirty="0">
              <a:latin typeface="+mj-lt"/>
            </a:endParaRPr>
          </a:p>
          <a:p>
            <a:pPr>
              <a:lnSpc>
                <a:spcPct val="100000"/>
              </a:lnSpc>
              <a:spcBef>
                <a:spcPts val="1400"/>
              </a:spcBef>
              <a:spcAft>
                <a:spcPts val="1400"/>
              </a:spcAft>
            </a:pPr>
            <a:r>
              <a:rPr lang="en-US" sz="2200" b="1" dirty="0" smtClean="0">
                <a:latin typeface="+mj-lt"/>
              </a:rPr>
              <a:t>Dell EMC</a:t>
            </a:r>
            <a:r>
              <a:rPr lang="en-US" sz="2200" dirty="0" smtClean="0">
                <a:latin typeface="+mj-lt"/>
              </a:rPr>
              <a:t> Gold </a:t>
            </a:r>
            <a:r>
              <a:rPr lang="en-US" sz="2200" dirty="0">
                <a:latin typeface="+mj-lt"/>
              </a:rPr>
              <a:t>Partner</a:t>
            </a:r>
            <a:endParaRPr lang="en-US" sz="2200" dirty="0">
              <a:solidFill>
                <a:srgbClr val="FF0000"/>
              </a:solidFill>
              <a:latin typeface="+mj-lt"/>
            </a:endParaRPr>
          </a:p>
          <a:p>
            <a:pPr>
              <a:lnSpc>
                <a:spcPct val="100000"/>
              </a:lnSpc>
              <a:spcBef>
                <a:spcPts val="1400"/>
              </a:spcBef>
              <a:spcAft>
                <a:spcPts val="1400"/>
              </a:spcAft>
            </a:pPr>
            <a:r>
              <a:rPr lang="en-US" sz="2200" b="1" dirty="0" smtClean="0">
                <a:latin typeface="+mj-lt"/>
              </a:rPr>
              <a:t>Microsoft</a:t>
            </a:r>
            <a:r>
              <a:rPr lang="en-US" sz="2200" dirty="0" smtClean="0">
                <a:latin typeface="+mj-lt"/>
              </a:rPr>
              <a:t> </a:t>
            </a:r>
            <a:r>
              <a:rPr lang="en-US" sz="2200" dirty="0">
                <a:latin typeface="+mj-lt"/>
              </a:rPr>
              <a:t>Gold </a:t>
            </a:r>
            <a:r>
              <a:rPr lang="en-US" sz="2200" dirty="0" smtClean="0">
                <a:latin typeface="+mj-lt"/>
              </a:rPr>
              <a:t>Partner</a:t>
            </a:r>
            <a:endParaRPr lang="en-US" sz="2200" dirty="0">
              <a:latin typeface="+mj-lt"/>
            </a:endParaRPr>
          </a:p>
          <a:p>
            <a:pPr>
              <a:lnSpc>
                <a:spcPct val="100000"/>
              </a:lnSpc>
              <a:spcBef>
                <a:spcPts val="1400"/>
              </a:spcBef>
            </a:pPr>
            <a:r>
              <a:rPr lang="en-US" sz="2200" b="1" dirty="0" smtClean="0">
                <a:latin typeface="+mj-lt"/>
              </a:rPr>
              <a:t>Veritas</a:t>
            </a:r>
            <a:r>
              <a:rPr lang="en-US" sz="2200" dirty="0" smtClean="0">
                <a:latin typeface="+mj-lt"/>
              </a:rPr>
              <a:t> </a:t>
            </a:r>
            <a:r>
              <a:rPr lang="en-US" sz="2200" dirty="0">
                <a:latin typeface="+mj-lt"/>
              </a:rPr>
              <a:t>Business Partner - Enterprise Backup and Recovery – </a:t>
            </a:r>
          </a:p>
          <a:p>
            <a:pPr marL="365760" lvl="1" indent="0">
              <a:lnSpc>
                <a:spcPct val="100000"/>
              </a:lnSpc>
              <a:spcBef>
                <a:spcPts val="1400"/>
              </a:spcBef>
              <a:buNone/>
            </a:pPr>
            <a:r>
              <a:rPr lang="en-US" sz="2200" dirty="0" smtClean="0">
                <a:latin typeface="+mj-lt"/>
              </a:rPr>
              <a:t>Principal</a:t>
            </a:r>
            <a:r>
              <a:rPr lang="en-US" sz="2200" dirty="0">
                <a:latin typeface="+mj-lt"/>
              </a:rPr>
              <a:t>, Training Partner</a:t>
            </a:r>
          </a:p>
        </p:txBody>
      </p:sp>
      <p:pic>
        <p:nvPicPr>
          <p:cNvPr id="1026" name="Picture 2" descr="https://upload.wikimedia.org/wikipedia/commons/thumb/2/2b/VMware_2009_logo.svg/2000px-VMware_2009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24" y="1512589"/>
            <a:ext cx="1942969" cy="2963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4/46/Hewlett_Packard_Enterprise_logo.svg/1373px-Hewlett_Packard_Enterprise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690" y="2060928"/>
            <a:ext cx="172523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ngimg.com/uploads/ibm/ibm_PNG196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244" y="2743213"/>
            <a:ext cx="1377808" cy="7577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upload.wikimedia.org/wikipedia/en/thumb/6/6c/RedHat.svg/1280px-RedHat.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3085" y="3429080"/>
            <a:ext cx="223147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upload.wikimedia.org/wikipedia/commons/thumb/7/7a/Dell_EMC_logo.svg/1024px-Dell_EMC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4414" y="4293136"/>
            <a:ext cx="2155788"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upload.wikimedia.org/wikipedia/commons/thumb/9/96/Microsoft_logo_%282012%29.svg/2000px-Microsoft_logo_%282012%29.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217" y="4905224"/>
            <a:ext cx="2535212"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uth0.com/learn/wp-content/uploads/2016/09/Veritas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3859" y="5639830"/>
            <a:ext cx="2389928" cy="59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9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25860" y="332656"/>
            <a:ext cx="8686801" cy="792088"/>
          </a:xfrm>
        </p:spPr>
        <p:txBody>
          <a:bodyPr/>
          <a:lstStyle/>
          <a:p>
            <a:r>
              <a:rPr lang="en-US" dirty="0" smtClean="0"/>
              <a:t>Customers</a:t>
            </a:r>
            <a:endParaRPr lang="el-GR" dirty="0"/>
          </a:p>
        </p:txBody>
      </p:sp>
      <p:sp>
        <p:nvSpPr>
          <p:cNvPr id="2" name="Rounded Rectangle 1"/>
          <p:cNvSpPr/>
          <p:nvPr/>
        </p:nvSpPr>
        <p:spPr>
          <a:xfrm>
            <a:off x="477788" y="1124744"/>
            <a:ext cx="10513168" cy="4680520"/>
          </a:xfrm>
          <a:prstGeom prst="roundRect">
            <a:avLst>
              <a:gd name="adj" fmla="val 6647"/>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pic>
        <p:nvPicPr>
          <p:cNvPr id="3" name="Picture 2"/>
          <p:cNvPicPr>
            <a:picLocks noChangeAspect="1"/>
          </p:cNvPicPr>
          <p:nvPr/>
        </p:nvPicPr>
        <p:blipFill>
          <a:blip r:embed="rId3"/>
          <a:stretch>
            <a:fillRect/>
          </a:stretch>
        </p:blipFill>
        <p:spPr>
          <a:xfrm>
            <a:off x="621804" y="2204864"/>
            <a:ext cx="668462" cy="710681"/>
          </a:xfrm>
          <a:prstGeom prst="rect">
            <a:avLst/>
          </a:prstGeom>
        </p:spPr>
      </p:pic>
      <p:pic>
        <p:nvPicPr>
          <p:cNvPr id="4" name="Picture 3"/>
          <p:cNvPicPr>
            <a:picLocks noChangeAspect="1"/>
          </p:cNvPicPr>
          <p:nvPr/>
        </p:nvPicPr>
        <p:blipFill>
          <a:blip r:embed="rId4"/>
          <a:stretch>
            <a:fillRect/>
          </a:stretch>
        </p:blipFill>
        <p:spPr>
          <a:xfrm>
            <a:off x="557882" y="1273488"/>
            <a:ext cx="928018" cy="639370"/>
          </a:xfrm>
          <a:prstGeom prst="rect">
            <a:avLst/>
          </a:prstGeom>
        </p:spPr>
      </p:pic>
      <p:pic>
        <p:nvPicPr>
          <p:cNvPr id="6" name="Picture 5"/>
          <p:cNvPicPr>
            <a:picLocks noChangeAspect="1"/>
          </p:cNvPicPr>
          <p:nvPr/>
        </p:nvPicPr>
        <p:blipFill>
          <a:blip r:embed="rId5"/>
          <a:stretch>
            <a:fillRect/>
          </a:stretch>
        </p:blipFill>
        <p:spPr>
          <a:xfrm>
            <a:off x="1701924" y="1307168"/>
            <a:ext cx="1586028" cy="475808"/>
          </a:xfrm>
          <a:prstGeom prst="rect">
            <a:avLst/>
          </a:prstGeom>
        </p:spPr>
      </p:pic>
      <p:pic>
        <p:nvPicPr>
          <p:cNvPr id="7" name="Picture 6"/>
          <p:cNvPicPr>
            <a:picLocks noChangeAspect="1"/>
          </p:cNvPicPr>
          <p:nvPr/>
        </p:nvPicPr>
        <p:blipFill>
          <a:blip r:embed="rId6"/>
          <a:stretch>
            <a:fillRect/>
          </a:stretch>
        </p:blipFill>
        <p:spPr>
          <a:xfrm>
            <a:off x="3478516" y="1169310"/>
            <a:ext cx="623888" cy="847726"/>
          </a:xfrm>
          <a:prstGeom prst="rect">
            <a:avLst/>
          </a:prstGeom>
        </p:spPr>
      </p:pic>
      <p:pic>
        <p:nvPicPr>
          <p:cNvPr id="8" name="Picture 7"/>
          <p:cNvPicPr>
            <a:picLocks noChangeAspect="1"/>
          </p:cNvPicPr>
          <p:nvPr/>
        </p:nvPicPr>
        <p:blipFill>
          <a:blip r:embed="rId7"/>
          <a:stretch>
            <a:fillRect/>
          </a:stretch>
        </p:blipFill>
        <p:spPr>
          <a:xfrm>
            <a:off x="4262313" y="1307168"/>
            <a:ext cx="728663" cy="600075"/>
          </a:xfrm>
          <a:prstGeom prst="rect">
            <a:avLst/>
          </a:prstGeom>
        </p:spPr>
      </p:pic>
      <p:pic>
        <p:nvPicPr>
          <p:cNvPr id="9" name="Picture 8"/>
          <p:cNvPicPr>
            <a:picLocks noChangeAspect="1"/>
          </p:cNvPicPr>
          <p:nvPr/>
        </p:nvPicPr>
        <p:blipFill>
          <a:blip r:embed="rId8"/>
          <a:stretch>
            <a:fillRect/>
          </a:stretch>
        </p:blipFill>
        <p:spPr>
          <a:xfrm>
            <a:off x="5374332" y="1385857"/>
            <a:ext cx="1117278" cy="442695"/>
          </a:xfrm>
          <a:prstGeom prst="rect">
            <a:avLst/>
          </a:prstGeom>
        </p:spPr>
      </p:pic>
      <p:pic>
        <p:nvPicPr>
          <p:cNvPr id="11" name="Picture 10"/>
          <p:cNvPicPr>
            <a:picLocks noChangeAspect="1"/>
          </p:cNvPicPr>
          <p:nvPr/>
        </p:nvPicPr>
        <p:blipFill>
          <a:blip r:embed="rId9"/>
          <a:stretch>
            <a:fillRect/>
          </a:stretch>
        </p:blipFill>
        <p:spPr>
          <a:xfrm>
            <a:off x="1574321" y="2021228"/>
            <a:ext cx="925637" cy="590171"/>
          </a:xfrm>
          <a:prstGeom prst="rect">
            <a:avLst/>
          </a:prstGeom>
        </p:spPr>
      </p:pic>
      <p:pic>
        <p:nvPicPr>
          <p:cNvPr id="14" name="Picture 13"/>
          <p:cNvPicPr>
            <a:picLocks noChangeAspect="1"/>
          </p:cNvPicPr>
          <p:nvPr/>
        </p:nvPicPr>
        <p:blipFill>
          <a:blip r:embed="rId10"/>
          <a:stretch>
            <a:fillRect/>
          </a:stretch>
        </p:blipFill>
        <p:spPr>
          <a:xfrm>
            <a:off x="2695020" y="2121475"/>
            <a:ext cx="1185863" cy="676275"/>
          </a:xfrm>
          <a:prstGeom prst="rect">
            <a:avLst/>
          </a:prstGeom>
        </p:spPr>
      </p:pic>
      <p:pic>
        <p:nvPicPr>
          <p:cNvPr id="15" name="Picture 14"/>
          <p:cNvPicPr>
            <a:picLocks noChangeAspect="1"/>
          </p:cNvPicPr>
          <p:nvPr/>
        </p:nvPicPr>
        <p:blipFill>
          <a:blip r:embed="rId11"/>
          <a:stretch>
            <a:fillRect/>
          </a:stretch>
        </p:blipFill>
        <p:spPr>
          <a:xfrm>
            <a:off x="2687216" y="2809124"/>
            <a:ext cx="1071563" cy="733425"/>
          </a:xfrm>
          <a:prstGeom prst="rect">
            <a:avLst/>
          </a:prstGeom>
        </p:spPr>
      </p:pic>
      <p:pic>
        <p:nvPicPr>
          <p:cNvPr id="16" name="Picture 15"/>
          <p:cNvPicPr>
            <a:picLocks noChangeAspect="1"/>
          </p:cNvPicPr>
          <p:nvPr/>
        </p:nvPicPr>
        <p:blipFill>
          <a:blip r:embed="rId12"/>
          <a:stretch>
            <a:fillRect/>
          </a:stretch>
        </p:blipFill>
        <p:spPr>
          <a:xfrm>
            <a:off x="4074177" y="2229565"/>
            <a:ext cx="1182440" cy="795269"/>
          </a:xfrm>
          <a:prstGeom prst="rect">
            <a:avLst/>
          </a:prstGeom>
        </p:spPr>
      </p:pic>
      <p:pic>
        <p:nvPicPr>
          <p:cNvPr id="17" name="Picture 16"/>
          <p:cNvPicPr>
            <a:picLocks noChangeAspect="1"/>
          </p:cNvPicPr>
          <p:nvPr/>
        </p:nvPicPr>
        <p:blipFill>
          <a:blip r:embed="rId13"/>
          <a:stretch>
            <a:fillRect/>
          </a:stretch>
        </p:blipFill>
        <p:spPr>
          <a:xfrm>
            <a:off x="5229763" y="2151003"/>
            <a:ext cx="1406416" cy="1017481"/>
          </a:xfrm>
          <a:prstGeom prst="rect">
            <a:avLst/>
          </a:prstGeom>
        </p:spPr>
      </p:pic>
      <p:pic>
        <p:nvPicPr>
          <p:cNvPr id="18" name="Picture 17"/>
          <p:cNvPicPr>
            <a:picLocks noChangeAspect="1"/>
          </p:cNvPicPr>
          <p:nvPr/>
        </p:nvPicPr>
        <p:blipFill>
          <a:blip r:embed="rId14"/>
          <a:stretch>
            <a:fillRect/>
          </a:stretch>
        </p:blipFill>
        <p:spPr>
          <a:xfrm>
            <a:off x="4033950" y="3098851"/>
            <a:ext cx="920641" cy="616799"/>
          </a:xfrm>
          <a:prstGeom prst="rect">
            <a:avLst/>
          </a:prstGeom>
        </p:spPr>
      </p:pic>
      <p:pic>
        <p:nvPicPr>
          <p:cNvPr id="19" name="Picture 18"/>
          <p:cNvPicPr>
            <a:picLocks noChangeAspect="1"/>
          </p:cNvPicPr>
          <p:nvPr/>
        </p:nvPicPr>
        <p:blipFill>
          <a:blip r:embed="rId15"/>
          <a:stretch>
            <a:fillRect/>
          </a:stretch>
        </p:blipFill>
        <p:spPr>
          <a:xfrm>
            <a:off x="881950" y="3778507"/>
            <a:ext cx="934381" cy="770388"/>
          </a:xfrm>
          <a:prstGeom prst="rect">
            <a:avLst/>
          </a:prstGeom>
        </p:spPr>
      </p:pic>
      <p:pic>
        <p:nvPicPr>
          <p:cNvPr id="20" name="Picture 19"/>
          <p:cNvPicPr>
            <a:picLocks noChangeAspect="1"/>
          </p:cNvPicPr>
          <p:nvPr/>
        </p:nvPicPr>
        <p:blipFill>
          <a:blip r:embed="rId16"/>
          <a:stretch>
            <a:fillRect/>
          </a:stretch>
        </p:blipFill>
        <p:spPr>
          <a:xfrm>
            <a:off x="2233063" y="3708572"/>
            <a:ext cx="1359863" cy="768071"/>
          </a:xfrm>
          <a:prstGeom prst="rect">
            <a:avLst/>
          </a:prstGeom>
        </p:spPr>
      </p:pic>
      <p:pic>
        <p:nvPicPr>
          <p:cNvPr id="21" name="Picture 20"/>
          <p:cNvPicPr>
            <a:picLocks noChangeAspect="1"/>
          </p:cNvPicPr>
          <p:nvPr/>
        </p:nvPicPr>
        <p:blipFill>
          <a:blip r:embed="rId17"/>
          <a:stretch>
            <a:fillRect/>
          </a:stretch>
        </p:blipFill>
        <p:spPr>
          <a:xfrm>
            <a:off x="4033950" y="3861048"/>
            <a:ext cx="1103841" cy="790250"/>
          </a:xfrm>
          <a:prstGeom prst="rect">
            <a:avLst/>
          </a:prstGeom>
        </p:spPr>
      </p:pic>
      <p:pic>
        <p:nvPicPr>
          <p:cNvPr id="22" name="Picture 21"/>
          <p:cNvPicPr>
            <a:picLocks noChangeAspect="1"/>
          </p:cNvPicPr>
          <p:nvPr/>
        </p:nvPicPr>
        <p:blipFill>
          <a:blip r:embed="rId18"/>
          <a:stretch>
            <a:fillRect/>
          </a:stretch>
        </p:blipFill>
        <p:spPr>
          <a:xfrm>
            <a:off x="5166215" y="3387104"/>
            <a:ext cx="1439116" cy="592713"/>
          </a:xfrm>
          <a:prstGeom prst="rect">
            <a:avLst/>
          </a:prstGeom>
        </p:spPr>
      </p:pic>
      <p:pic>
        <p:nvPicPr>
          <p:cNvPr id="23" name="Picture 22"/>
          <p:cNvPicPr>
            <a:picLocks noChangeAspect="1"/>
          </p:cNvPicPr>
          <p:nvPr/>
        </p:nvPicPr>
        <p:blipFill>
          <a:blip r:embed="rId19"/>
          <a:stretch>
            <a:fillRect/>
          </a:stretch>
        </p:blipFill>
        <p:spPr>
          <a:xfrm>
            <a:off x="5419359" y="4098935"/>
            <a:ext cx="1729729" cy="531693"/>
          </a:xfrm>
          <a:prstGeom prst="rect">
            <a:avLst/>
          </a:prstGeom>
        </p:spPr>
      </p:pic>
      <p:pic>
        <p:nvPicPr>
          <p:cNvPr id="24" name="Picture 23"/>
          <p:cNvPicPr>
            <a:picLocks noChangeAspect="1"/>
          </p:cNvPicPr>
          <p:nvPr/>
        </p:nvPicPr>
        <p:blipFill>
          <a:blip r:embed="rId20"/>
          <a:stretch>
            <a:fillRect/>
          </a:stretch>
        </p:blipFill>
        <p:spPr>
          <a:xfrm>
            <a:off x="6874966" y="1393150"/>
            <a:ext cx="1162502" cy="655689"/>
          </a:xfrm>
          <a:prstGeom prst="rect">
            <a:avLst/>
          </a:prstGeom>
        </p:spPr>
      </p:pic>
      <p:pic>
        <p:nvPicPr>
          <p:cNvPr id="25" name="Picture 24"/>
          <p:cNvPicPr>
            <a:picLocks noChangeAspect="1"/>
          </p:cNvPicPr>
          <p:nvPr/>
        </p:nvPicPr>
        <p:blipFill>
          <a:blip r:embed="rId21"/>
          <a:stretch>
            <a:fillRect/>
          </a:stretch>
        </p:blipFill>
        <p:spPr>
          <a:xfrm>
            <a:off x="6623682" y="2161280"/>
            <a:ext cx="957646" cy="712667"/>
          </a:xfrm>
          <a:prstGeom prst="rect">
            <a:avLst/>
          </a:prstGeom>
        </p:spPr>
      </p:pic>
      <p:pic>
        <p:nvPicPr>
          <p:cNvPr id="27" name="Picture 26"/>
          <p:cNvPicPr>
            <a:picLocks noChangeAspect="1"/>
          </p:cNvPicPr>
          <p:nvPr/>
        </p:nvPicPr>
        <p:blipFill>
          <a:blip r:embed="rId22"/>
          <a:stretch>
            <a:fillRect/>
          </a:stretch>
        </p:blipFill>
        <p:spPr>
          <a:xfrm>
            <a:off x="7137165" y="3269991"/>
            <a:ext cx="1474093" cy="661350"/>
          </a:xfrm>
          <a:prstGeom prst="rect">
            <a:avLst/>
          </a:prstGeom>
        </p:spPr>
      </p:pic>
      <p:pic>
        <p:nvPicPr>
          <p:cNvPr id="28" name="Picture 27"/>
          <p:cNvPicPr>
            <a:picLocks noChangeAspect="1"/>
          </p:cNvPicPr>
          <p:nvPr/>
        </p:nvPicPr>
        <p:blipFill>
          <a:blip r:embed="rId23"/>
          <a:stretch>
            <a:fillRect/>
          </a:stretch>
        </p:blipFill>
        <p:spPr>
          <a:xfrm>
            <a:off x="7794073" y="2611399"/>
            <a:ext cx="1504291" cy="406331"/>
          </a:xfrm>
          <a:prstGeom prst="rect">
            <a:avLst/>
          </a:prstGeom>
        </p:spPr>
      </p:pic>
      <p:pic>
        <p:nvPicPr>
          <p:cNvPr id="29" name="Picture 28"/>
          <p:cNvPicPr>
            <a:picLocks noChangeAspect="1"/>
          </p:cNvPicPr>
          <p:nvPr/>
        </p:nvPicPr>
        <p:blipFill>
          <a:blip r:embed="rId24"/>
          <a:stretch>
            <a:fillRect/>
          </a:stretch>
        </p:blipFill>
        <p:spPr>
          <a:xfrm>
            <a:off x="8805303" y="3083019"/>
            <a:ext cx="767725" cy="940155"/>
          </a:xfrm>
          <a:prstGeom prst="rect">
            <a:avLst/>
          </a:prstGeom>
        </p:spPr>
      </p:pic>
      <p:pic>
        <p:nvPicPr>
          <p:cNvPr id="30" name="Picture 29"/>
          <p:cNvPicPr>
            <a:picLocks noChangeAspect="1"/>
          </p:cNvPicPr>
          <p:nvPr/>
        </p:nvPicPr>
        <p:blipFill>
          <a:blip r:embed="rId25"/>
          <a:stretch>
            <a:fillRect/>
          </a:stretch>
        </p:blipFill>
        <p:spPr>
          <a:xfrm>
            <a:off x="7456217" y="4209437"/>
            <a:ext cx="1955545" cy="448344"/>
          </a:xfrm>
          <a:prstGeom prst="rect">
            <a:avLst/>
          </a:prstGeom>
        </p:spPr>
      </p:pic>
      <p:pic>
        <p:nvPicPr>
          <p:cNvPr id="31" name="Picture 30"/>
          <p:cNvPicPr>
            <a:picLocks noChangeAspect="1"/>
          </p:cNvPicPr>
          <p:nvPr/>
        </p:nvPicPr>
        <p:blipFill>
          <a:blip r:embed="rId26"/>
          <a:stretch>
            <a:fillRect/>
          </a:stretch>
        </p:blipFill>
        <p:spPr>
          <a:xfrm>
            <a:off x="844249" y="4926526"/>
            <a:ext cx="1715350" cy="488713"/>
          </a:xfrm>
          <a:prstGeom prst="rect">
            <a:avLst/>
          </a:prstGeom>
        </p:spPr>
      </p:pic>
      <p:pic>
        <p:nvPicPr>
          <p:cNvPr id="32" name="Picture 31"/>
          <p:cNvPicPr>
            <a:picLocks noChangeAspect="1"/>
          </p:cNvPicPr>
          <p:nvPr/>
        </p:nvPicPr>
        <p:blipFill>
          <a:blip r:embed="rId27"/>
          <a:stretch>
            <a:fillRect/>
          </a:stretch>
        </p:blipFill>
        <p:spPr>
          <a:xfrm>
            <a:off x="2853385" y="4829582"/>
            <a:ext cx="996009" cy="706389"/>
          </a:xfrm>
          <a:prstGeom prst="rect">
            <a:avLst/>
          </a:prstGeom>
        </p:spPr>
      </p:pic>
      <p:pic>
        <p:nvPicPr>
          <p:cNvPr id="34" name="Picture 33"/>
          <p:cNvPicPr>
            <a:picLocks noChangeAspect="1"/>
          </p:cNvPicPr>
          <p:nvPr/>
        </p:nvPicPr>
        <p:blipFill>
          <a:blip r:embed="rId28"/>
          <a:stretch>
            <a:fillRect/>
          </a:stretch>
        </p:blipFill>
        <p:spPr>
          <a:xfrm>
            <a:off x="4114176" y="4641369"/>
            <a:ext cx="1753600" cy="764017"/>
          </a:xfrm>
          <a:prstGeom prst="rect">
            <a:avLst/>
          </a:prstGeom>
        </p:spPr>
      </p:pic>
      <p:pic>
        <p:nvPicPr>
          <p:cNvPr id="35" name="Picture 34"/>
          <p:cNvPicPr>
            <a:picLocks noChangeAspect="1"/>
          </p:cNvPicPr>
          <p:nvPr/>
        </p:nvPicPr>
        <p:blipFill>
          <a:blip r:embed="rId29"/>
          <a:stretch>
            <a:fillRect/>
          </a:stretch>
        </p:blipFill>
        <p:spPr>
          <a:xfrm>
            <a:off x="6623682" y="4980850"/>
            <a:ext cx="1872827" cy="380064"/>
          </a:xfrm>
          <a:prstGeom prst="rect">
            <a:avLst/>
          </a:prstGeom>
        </p:spPr>
      </p:pic>
      <p:pic>
        <p:nvPicPr>
          <p:cNvPr id="36" name="Picture 35"/>
          <p:cNvPicPr>
            <a:picLocks noChangeAspect="1"/>
          </p:cNvPicPr>
          <p:nvPr/>
        </p:nvPicPr>
        <p:blipFill>
          <a:blip r:embed="rId30"/>
          <a:stretch>
            <a:fillRect/>
          </a:stretch>
        </p:blipFill>
        <p:spPr>
          <a:xfrm>
            <a:off x="8919645" y="4687538"/>
            <a:ext cx="836199" cy="990479"/>
          </a:xfrm>
          <a:prstGeom prst="rect">
            <a:avLst/>
          </a:prstGeom>
        </p:spPr>
      </p:pic>
      <p:pic>
        <p:nvPicPr>
          <p:cNvPr id="37" name="Picture 36"/>
          <p:cNvPicPr>
            <a:picLocks noChangeAspect="1"/>
          </p:cNvPicPr>
          <p:nvPr/>
        </p:nvPicPr>
        <p:blipFill>
          <a:blip r:embed="rId31"/>
          <a:stretch>
            <a:fillRect/>
          </a:stretch>
        </p:blipFill>
        <p:spPr>
          <a:xfrm>
            <a:off x="9003397" y="1336889"/>
            <a:ext cx="1363465" cy="503026"/>
          </a:xfrm>
          <a:prstGeom prst="rect">
            <a:avLst/>
          </a:prstGeom>
        </p:spPr>
      </p:pic>
      <p:pic>
        <p:nvPicPr>
          <p:cNvPr id="38" name="Picture 37"/>
          <p:cNvPicPr>
            <a:picLocks noChangeAspect="1"/>
          </p:cNvPicPr>
          <p:nvPr/>
        </p:nvPicPr>
        <p:blipFill>
          <a:blip r:embed="rId32"/>
          <a:stretch>
            <a:fillRect/>
          </a:stretch>
        </p:blipFill>
        <p:spPr>
          <a:xfrm>
            <a:off x="9713655" y="3146554"/>
            <a:ext cx="1136674" cy="692946"/>
          </a:xfrm>
          <a:prstGeom prst="rect">
            <a:avLst/>
          </a:prstGeom>
        </p:spPr>
      </p:pic>
      <p:pic>
        <p:nvPicPr>
          <p:cNvPr id="39" name="Picture 38"/>
          <p:cNvPicPr>
            <a:picLocks noChangeAspect="1"/>
          </p:cNvPicPr>
          <p:nvPr/>
        </p:nvPicPr>
        <p:blipFill>
          <a:blip r:embed="rId33"/>
          <a:stretch>
            <a:fillRect/>
          </a:stretch>
        </p:blipFill>
        <p:spPr>
          <a:xfrm>
            <a:off x="9573028" y="4083547"/>
            <a:ext cx="1345400" cy="666658"/>
          </a:xfrm>
          <a:prstGeom prst="rect">
            <a:avLst/>
          </a:prstGeom>
        </p:spPr>
      </p:pic>
      <p:pic>
        <p:nvPicPr>
          <p:cNvPr id="40" name="Picture 39"/>
          <p:cNvPicPr>
            <a:picLocks noChangeAspect="1"/>
          </p:cNvPicPr>
          <p:nvPr/>
        </p:nvPicPr>
        <p:blipFill>
          <a:blip r:embed="rId34"/>
          <a:stretch>
            <a:fillRect/>
          </a:stretch>
        </p:blipFill>
        <p:spPr>
          <a:xfrm>
            <a:off x="4893835" y="5378393"/>
            <a:ext cx="1660765" cy="315156"/>
          </a:xfrm>
          <a:prstGeom prst="rect">
            <a:avLst/>
          </a:prstGeom>
        </p:spPr>
      </p:pic>
      <p:pic>
        <p:nvPicPr>
          <p:cNvPr id="41" name="Picture 40"/>
          <p:cNvPicPr>
            <a:picLocks noChangeAspect="1"/>
          </p:cNvPicPr>
          <p:nvPr/>
        </p:nvPicPr>
        <p:blipFill>
          <a:blip r:embed="rId35"/>
          <a:stretch>
            <a:fillRect/>
          </a:stretch>
        </p:blipFill>
        <p:spPr>
          <a:xfrm>
            <a:off x="9396812" y="2315925"/>
            <a:ext cx="1364287" cy="430047"/>
          </a:xfrm>
          <a:prstGeom prst="rect">
            <a:avLst/>
          </a:prstGeom>
        </p:spPr>
      </p:pic>
      <p:pic>
        <p:nvPicPr>
          <p:cNvPr id="42" name="Picture 41"/>
          <p:cNvPicPr>
            <a:picLocks noChangeAspect="1"/>
          </p:cNvPicPr>
          <p:nvPr/>
        </p:nvPicPr>
        <p:blipFill>
          <a:blip r:embed="rId36"/>
          <a:stretch>
            <a:fillRect/>
          </a:stretch>
        </p:blipFill>
        <p:spPr>
          <a:xfrm>
            <a:off x="8068075" y="1945079"/>
            <a:ext cx="1326101" cy="487198"/>
          </a:xfrm>
          <a:prstGeom prst="rect">
            <a:avLst/>
          </a:prstGeom>
        </p:spPr>
      </p:pic>
      <p:pic>
        <p:nvPicPr>
          <p:cNvPr id="44" name="Picture 43"/>
          <p:cNvPicPr>
            <a:picLocks noChangeAspect="1"/>
          </p:cNvPicPr>
          <p:nvPr/>
        </p:nvPicPr>
        <p:blipFill>
          <a:blip r:embed="rId37"/>
          <a:stretch>
            <a:fillRect/>
          </a:stretch>
        </p:blipFill>
        <p:spPr>
          <a:xfrm>
            <a:off x="1287488" y="2705558"/>
            <a:ext cx="1047546" cy="809263"/>
          </a:xfrm>
          <a:prstGeom prst="rect">
            <a:avLst/>
          </a:prstGeom>
        </p:spPr>
      </p:pic>
    </p:spTree>
    <p:extLst>
      <p:ext uri="{BB962C8B-B14F-4D97-AF65-F5344CB8AC3E}">
        <p14:creationId xmlns:p14="http://schemas.microsoft.com/office/powerpoint/2010/main" val="393714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554359"/>
            <a:ext cx="6253334" cy="2514601"/>
          </a:xfrm>
        </p:spPr>
        <p:txBody>
          <a:bodyPr>
            <a:normAutofit/>
          </a:bodyPr>
          <a:lstStyle/>
          <a:p>
            <a:r>
              <a:rPr lang="en-US" sz="4400" dirty="0" smtClean="0"/>
              <a:t>Thank you! </a:t>
            </a:r>
            <a:endParaRPr lang="el-GR" sz="4400" dirty="0"/>
          </a:p>
        </p:txBody>
      </p:sp>
    </p:spTree>
    <p:extLst>
      <p:ext uri="{BB962C8B-B14F-4D97-AF65-F5344CB8AC3E}">
        <p14:creationId xmlns:p14="http://schemas.microsoft.com/office/powerpoint/2010/main" val="340076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24845" y="153254"/>
            <a:ext cx="8930007" cy="952252"/>
          </a:xfrm>
        </p:spPr>
        <p:txBody>
          <a:bodyPr/>
          <a:lstStyle/>
          <a:p>
            <a:pPr eaLnBrk="1" hangingPunct="1"/>
            <a:r>
              <a:rPr lang="en-US" dirty="0" smtClean="0">
                <a:latin typeface="+mj-lt"/>
              </a:rPr>
              <a:t>The </a:t>
            </a:r>
            <a:r>
              <a:rPr lang="en-US" dirty="0">
                <a:latin typeface="+mj-lt"/>
              </a:rPr>
              <a:t>Company</a:t>
            </a:r>
            <a:endParaRPr lang="el-GR" dirty="0">
              <a:latin typeface="+mj-lt"/>
            </a:endParaRPr>
          </a:p>
        </p:txBody>
      </p:sp>
      <p:sp>
        <p:nvSpPr>
          <p:cNvPr id="515075" name="Rectangle 3"/>
          <p:cNvSpPr>
            <a:spLocks noGrp="1" noChangeArrowheads="1"/>
          </p:cNvSpPr>
          <p:nvPr>
            <p:ph type="body" sz="half" idx="1"/>
          </p:nvPr>
        </p:nvSpPr>
        <p:spPr>
          <a:xfrm>
            <a:off x="887359" y="1320034"/>
            <a:ext cx="9311509" cy="4845270"/>
          </a:xfrm>
        </p:spPr>
        <p:txBody>
          <a:bodyPr>
            <a:normAutofit fontScale="92500" lnSpcReduction="20000"/>
          </a:bodyPr>
          <a:lstStyle/>
          <a:p>
            <a:pPr eaLnBrk="1" hangingPunct="1"/>
            <a:r>
              <a:rPr lang="en-US" sz="2933" dirty="0">
                <a:latin typeface="+mj-lt"/>
              </a:rPr>
              <a:t>Performance Technologies S.A. is a leading enterprise IT solutions provider with a long, rich history of providing IT infrastructure, software, services, and cloud solutions to a very diverse range of enterprise clients, leveraging state-of-the art technology.</a:t>
            </a:r>
          </a:p>
          <a:p>
            <a:pPr eaLnBrk="1" hangingPunct="1"/>
            <a:r>
              <a:rPr lang="en-US" sz="2933" dirty="0">
                <a:latin typeface="+mj-lt"/>
              </a:rPr>
              <a:t>20+ years of continuous </a:t>
            </a:r>
            <a:r>
              <a:rPr lang="en-US" sz="2933" dirty="0" smtClean="0">
                <a:latin typeface="+mj-lt"/>
              </a:rPr>
              <a:t>growth</a:t>
            </a:r>
            <a:endParaRPr lang="en-US" sz="2933" dirty="0">
              <a:latin typeface="+mj-lt"/>
            </a:endParaRPr>
          </a:p>
          <a:p>
            <a:pPr eaLnBrk="1" hangingPunct="1"/>
            <a:r>
              <a:rPr lang="en-US" sz="2933" dirty="0">
                <a:latin typeface="+mj-lt"/>
              </a:rPr>
              <a:t>Customers include major companies in Telco, Banking, Utilities and Manufacturing Sectors</a:t>
            </a:r>
          </a:p>
          <a:p>
            <a:pPr eaLnBrk="1" hangingPunct="1"/>
            <a:r>
              <a:rPr lang="en-US" sz="2933" dirty="0" smtClean="0">
                <a:latin typeface="+mj-lt"/>
              </a:rPr>
              <a:t>80</a:t>
            </a:r>
            <a:r>
              <a:rPr lang="en-US" sz="2933" dirty="0">
                <a:latin typeface="+mj-lt"/>
              </a:rPr>
              <a:t>% </a:t>
            </a:r>
            <a:r>
              <a:rPr lang="en-US" sz="2933" dirty="0" smtClean="0">
                <a:latin typeface="+mj-lt"/>
              </a:rPr>
              <a:t>of shareholders </a:t>
            </a:r>
            <a:r>
              <a:rPr lang="en-US" sz="2933" dirty="0">
                <a:latin typeface="+mj-lt"/>
              </a:rPr>
              <a:t>are founders &amp; key managers of the company</a:t>
            </a:r>
            <a:endParaRPr lang="el-GR" sz="2933" dirty="0">
              <a:latin typeface="+mj-lt"/>
            </a:endParaRPr>
          </a:p>
          <a:p>
            <a:pPr eaLnBrk="1" hangingPunct="1"/>
            <a:r>
              <a:rPr lang="en-US" sz="2933" dirty="0">
                <a:latin typeface="+mj-lt"/>
              </a:rPr>
              <a:t>Listed its shares in ASE/EN.A. market in Sept 2008</a:t>
            </a:r>
          </a:p>
          <a:p>
            <a:pPr marL="274320" lvl="1">
              <a:spcBef>
                <a:spcPts val="1800"/>
              </a:spcBef>
            </a:pPr>
            <a:r>
              <a:rPr lang="en-US" sz="2900" dirty="0">
                <a:latin typeface="+mj-lt"/>
              </a:rPr>
              <a:t>ISO 9000, ISO 27001 Certified</a:t>
            </a:r>
          </a:p>
        </p:txBody>
      </p:sp>
    </p:spTree>
    <p:extLst>
      <p:ext uri="{BB962C8B-B14F-4D97-AF65-F5344CB8AC3E}">
        <p14:creationId xmlns:p14="http://schemas.microsoft.com/office/powerpoint/2010/main" val="2693038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198986" y="596114"/>
            <a:ext cx="8409443" cy="647531"/>
          </a:xfrm>
        </p:spPr>
        <p:txBody>
          <a:bodyPr/>
          <a:lstStyle/>
          <a:p>
            <a:pPr eaLnBrk="1" hangingPunct="1"/>
            <a:r>
              <a:rPr lang="en-US" dirty="0">
                <a:latin typeface="+mj-lt"/>
              </a:rPr>
              <a:t>About Performance</a:t>
            </a:r>
            <a:endParaRPr lang="el-GR" dirty="0">
              <a:latin typeface="+mj-lt"/>
            </a:endParaRPr>
          </a:p>
        </p:txBody>
      </p:sp>
      <p:sp>
        <p:nvSpPr>
          <p:cNvPr id="22531" name="Rectangle 3"/>
          <p:cNvSpPr>
            <a:spLocks noGrp="1" noChangeArrowheads="1"/>
          </p:cNvSpPr>
          <p:nvPr>
            <p:ph type="body" idx="4294967295"/>
          </p:nvPr>
        </p:nvSpPr>
        <p:spPr>
          <a:xfrm>
            <a:off x="941636" y="1623105"/>
            <a:ext cx="9096910" cy="1665384"/>
          </a:xfrm>
        </p:spPr>
        <p:txBody>
          <a:bodyPr>
            <a:normAutofit lnSpcReduction="10000"/>
          </a:bodyPr>
          <a:lstStyle/>
          <a:p>
            <a:pPr marL="0" indent="0">
              <a:buNone/>
            </a:pPr>
            <a:r>
              <a:rPr lang="en-US" sz="2933" i="1" dirty="0">
                <a:latin typeface="+mj-lt"/>
              </a:rPr>
              <a:t>Making technology work. The solutions that simplify IT are the hardest to find, and finding them is what sets us apart. Our expert capability delivers reliable and practical outcomes, so you can get on with running your business.</a:t>
            </a:r>
          </a:p>
        </p:txBody>
      </p:sp>
      <p:grpSp>
        <p:nvGrpSpPr>
          <p:cNvPr id="5" name="Group 4"/>
          <p:cNvGrpSpPr/>
          <p:nvPr/>
        </p:nvGrpSpPr>
        <p:grpSpPr>
          <a:xfrm>
            <a:off x="431259" y="3308185"/>
            <a:ext cx="9862816" cy="2425071"/>
            <a:chOff x="431258" y="3308185"/>
            <a:chExt cx="11533629" cy="2619939"/>
          </a:xfrm>
        </p:grpSpPr>
        <p:sp>
          <p:nvSpPr>
            <p:cNvPr id="9" name="TextBox 8"/>
            <p:cNvSpPr txBox="1"/>
            <p:nvPr/>
          </p:nvSpPr>
          <p:spPr>
            <a:xfrm>
              <a:off x="431258" y="3333014"/>
              <a:ext cx="2650303" cy="2303656"/>
            </a:xfrm>
            <a:prstGeom prst="rect">
              <a:avLst/>
            </a:prstGeom>
            <a:noFill/>
            <a:ln>
              <a:noFill/>
            </a:ln>
          </p:spPr>
          <p:txBody>
            <a:bodyPr wrap="square" lIns="0" tIns="0" rIns="0" bIns="0" rtlCol="0">
              <a:noAutofit/>
            </a:bodyPr>
            <a:lstStyle/>
            <a:p>
              <a:r>
                <a:rPr lang="en-US" sz="2000" b="1" cap="all" dirty="0">
                  <a:latin typeface="+mj-lt"/>
                </a:rPr>
                <a:t>INFRASTRUCTURE</a:t>
              </a:r>
            </a:p>
            <a:p>
              <a:endParaRPr lang="en-US" sz="2000" b="1" cap="all" dirty="0">
                <a:latin typeface="+mj-lt"/>
              </a:endParaRPr>
            </a:p>
            <a:p>
              <a:r>
                <a:rPr lang="en-US" sz="2000" dirty="0">
                  <a:latin typeface="+mj-lt"/>
                </a:rPr>
                <a:t>Our infrastructure offerings bring together planning, architecture, implementation and support within every project.</a:t>
              </a:r>
            </a:p>
            <a:p>
              <a:endParaRPr lang="el-GR" sz="2800" dirty="0" err="1"/>
            </a:p>
          </p:txBody>
        </p:sp>
        <p:sp>
          <p:nvSpPr>
            <p:cNvPr id="15" name="TextBox 14"/>
            <p:cNvSpPr txBox="1"/>
            <p:nvPr/>
          </p:nvSpPr>
          <p:spPr>
            <a:xfrm>
              <a:off x="3310828" y="3329518"/>
              <a:ext cx="2650303" cy="2303656"/>
            </a:xfrm>
            <a:prstGeom prst="rect">
              <a:avLst/>
            </a:prstGeom>
            <a:noFill/>
            <a:ln>
              <a:noFill/>
            </a:ln>
          </p:spPr>
          <p:txBody>
            <a:bodyPr wrap="square" lIns="0" tIns="0" rIns="0" bIns="0" rtlCol="0">
              <a:noAutofit/>
            </a:bodyPr>
            <a:lstStyle/>
            <a:p>
              <a:r>
                <a:rPr lang="en-US" sz="2000" b="1" cap="all" dirty="0">
                  <a:latin typeface="+mj-lt"/>
                </a:rPr>
                <a:t> </a:t>
              </a:r>
              <a:r>
                <a:rPr lang="en-US" sz="2000" b="1" cap="all" dirty="0" smtClean="0">
                  <a:latin typeface="+mj-lt"/>
                </a:rPr>
                <a:t>cloud services</a:t>
              </a:r>
              <a:endParaRPr lang="en-US" sz="2000" b="1" cap="all" dirty="0">
                <a:latin typeface="+mj-lt"/>
              </a:endParaRPr>
            </a:p>
            <a:p>
              <a:endParaRPr lang="en-US" sz="2000" b="1" cap="all" dirty="0">
                <a:latin typeface="+mj-lt"/>
              </a:endParaRPr>
            </a:p>
            <a:p>
              <a:r>
                <a:rPr lang="en-US" sz="2000" dirty="0">
                  <a:latin typeface="+mj-lt"/>
                </a:rPr>
                <a:t>Our expertise supports your organization, whether you require managed private, public or a hybrid cloud.</a:t>
              </a:r>
            </a:p>
            <a:p>
              <a:endParaRPr lang="el-GR" sz="2800" dirty="0" err="1"/>
            </a:p>
          </p:txBody>
        </p:sp>
        <p:sp>
          <p:nvSpPr>
            <p:cNvPr id="16" name="TextBox 15"/>
            <p:cNvSpPr txBox="1"/>
            <p:nvPr/>
          </p:nvSpPr>
          <p:spPr>
            <a:xfrm>
              <a:off x="6246066" y="3311681"/>
              <a:ext cx="2650303" cy="2303656"/>
            </a:xfrm>
            <a:prstGeom prst="rect">
              <a:avLst/>
            </a:prstGeom>
            <a:noFill/>
            <a:ln>
              <a:noFill/>
            </a:ln>
          </p:spPr>
          <p:txBody>
            <a:bodyPr wrap="square" lIns="0" tIns="0" rIns="0" bIns="0" rtlCol="0">
              <a:noAutofit/>
            </a:bodyPr>
            <a:lstStyle/>
            <a:p>
              <a:r>
                <a:rPr lang="en-US" sz="2000" b="1" cap="all" dirty="0">
                  <a:latin typeface="+mj-lt"/>
                </a:rPr>
                <a:t>Managed services</a:t>
              </a:r>
            </a:p>
            <a:p>
              <a:endParaRPr lang="en-US" sz="2000" b="1" cap="all" dirty="0">
                <a:latin typeface="+mj-lt"/>
              </a:endParaRPr>
            </a:p>
            <a:p>
              <a:r>
                <a:rPr lang="en-US" sz="2000" dirty="0">
                  <a:latin typeface="+mj-lt"/>
                </a:rPr>
                <a:t>As an extension of your IT team, we free up their time while maximizing your organization's output, growth and innovation.</a:t>
              </a:r>
            </a:p>
            <a:p>
              <a:endParaRPr lang="el-GR" sz="2800" dirty="0" err="1"/>
            </a:p>
          </p:txBody>
        </p:sp>
        <p:sp>
          <p:nvSpPr>
            <p:cNvPr id="17" name="TextBox 16"/>
            <p:cNvSpPr txBox="1"/>
            <p:nvPr/>
          </p:nvSpPr>
          <p:spPr>
            <a:xfrm>
              <a:off x="9203249" y="3308185"/>
              <a:ext cx="2761638" cy="2303656"/>
            </a:xfrm>
            <a:prstGeom prst="rect">
              <a:avLst/>
            </a:prstGeom>
            <a:noFill/>
            <a:ln>
              <a:noFill/>
            </a:ln>
          </p:spPr>
          <p:txBody>
            <a:bodyPr wrap="square" lIns="0" tIns="0" rIns="0" bIns="0" rtlCol="0">
              <a:noAutofit/>
            </a:bodyPr>
            <a:lstStyle/>
            <a:p>
              <a:r>
                <a:rPr lang="en-US" sz="2000" b="1" cap="all" dirty="0">
                  <a:latin typeface="+mj-lt"/>
                </a:rPr>
                <a:t>Business solutions</a:t>
              </a:r>
            </a:p>
            <a:p>
              <a:endParaRPr lang="en-US" sz="2000" b="1" cap="all" dirty="0">
                <a:latin typeface="+mj-lt"/>
              </a:endParaRPr>
            </a:p>
            <a:p>
              <a:r>
                <a:rPr lang="en-US" sz="2000" dirty="0">
                  <a:latin typeface="+mj-lt"/>
                </a:rPr>
                <a:t>We design and deliver software solutions for LOB needs and for optimizing your business operations.</a:t>
              </a:r>
              <a:endParaRPr lang="el-GR" sz="2000" dirty="0" err="1">
                <a:latin typeface="+mj-lt"/>
              </a:endParaRPr>
            </a:p>
          </p:txBody>
        </p:sp>
        <p:cxnSp>
          <p:nvCxnSpPr>
            <p:cNvPr id="11" name="Straight Connector 10"/>
            <p:cNvCxnSpPr/>
            <p:nvPr/>
          </p:nvCxnSpPr>
          <p:spPr>
            <a:xfrm>
              <a:off x="3177546" y="3329519"/>
              <a:ext cx="0" cy="25951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4412" y="3333015"/>
              <a:ext cx="0" cy="25951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069968" y="3333015"/>
              <a:ext cx="0" cy="259510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663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61" y="0"/>
            <a:ext cx="8686801" cy="1066800"/>
          </a:xfrm>
        </p:spPr>
        <p:txBody>
          <a:bodyPr/>
          <a:lstStyle/>
          <a:p>
            <a:r>
              <a:rPr lang="en-US" sz="3199" dirty="0"/>
              <a:t>Focus Areas</a:t>
            </a:r>
            <a:endParaRPr lang="el-GR" sz="3199" dirty="0">
              <a:solidFill>
                <a:srgbClr val="FF0000"/>
              </a:solidFill>
            </a:endParaRPr>
          </a:p>
        </p:txBody>
      </p:sp>
      <p:sp>
        <p:nvSpPr>
          <p:cNvPr id="3" name="Content Placeholder 2"/>
          <p:cNvSpPr>
            <a:spLocks noGrp="1"/>
          </p:cNvSpPr>
          <p:nvPr>
            <p:ph sz="half" idx="1"/>
          </p:nvPr>
        </p:nvSpPr>
        <p:spPr>
          <a:xfrm>
            <a:off x="1079561" y="1221330"/>
            <a:ext cx="8831275" cy="5376022"/>
          </a:xfrm>
        </p:spPr>
        <p:txBody>
          <a:bodyPr>
            <a:normAutofit fontScale="70000" lnSpcReduction="20000"/>
          </a:bodyPr>
          <a:lstStyle/>
          <a:p>
            <a:r>
              <a:rPr lang="en-US" sz="2600" b="1" dirty="0">
                <a:latin typeface="+mj-lt"/>
              </a:rPr>
              <a:t>Existing Areas</a:t>
            </a:r>
            <a:r>
              <a:rPr lang="en-US" sz="2600" dirty="0">
                <a:latin typeface="+mj-lt"/>
              </a:rPr>
              <a:t>: Specialized System Integrator - Datacenter infrastructure</a:t>
            </a:r>
          </a:p>
          <a:p>
            <a:pPr lvl="1"/>
            <a:r>
              <a:rPr lang="en-US" sz="2600" dirty="0">
                <a:latin typeface="+mj-lt"/>
              </a:rPr>
              <a:t>Virtualization, cloud computing, data center computing &amp; storage, data availability, disaster recovery &amp; business continuity, information security</a:t>
            </a:r>
          </a:p>
          <a:p>
            <a:pPr lvl="1"/>
            <a:r>
              <a:rPr lang="en-US" sz="2600" dirty="0">
                <a:latin typeface="+mj-lt"/>
              </a:rPr>
              <a:t>End to end Deployment</a:t>
            </a:r>
          </a:p>
          <a:p>
            <a:pPr lvl="1"/>
            <a:r>
              <a:rPr lang="en-US" sz="2600" dirty="0" smtClean="0">
                <a:latin typeface="+mj-lt"/>
              </a:rPr>
              <a:t>Managed / Outsourcing </a:t>
            </a:r>
            <a:r>
              <a:rPr lang="en-US" sz="2600" dirty="0">
                <a:latin typeface="+mj-lt"/>
              </a:rPr>
              <a:t>Services</a:t>
            </a:r>
          </a:p>
          <a:p>
            <a:pPr lvl="1"/>
            <a:r>
              <a:rPr lang="en-US" sz="2600" dirty="0">
                <a:latin typeface="+mj-lt"/>
              </a:rPr>
              <a:t>Multi-vendor Support Services</a:t>
            </a:r>
          </a:p>
          <a:p>
            <a:r>
              <a:rPr lang="en-US" sz="2600" b="1" dirty="0" smtClean="0">
                <a:latin typeface="+mj-lt"/>
              </a:rPr>
              <a:t>Expanding </a:t>
            </a:r>
            <a:r>
              <a:rPr lang="en-US" sz="2600" b="1" dirty="0">
                <a:latin typeface="+mj-lt"/>
              </a:rPr>
              <a:t>focus: </a:t>
            </a:r>
            <a:r>
              <a:rPr lang="en-US" sz="2600" dirty="0">
                <a:latin typeface="+mj-lt"/>
              </a:rPr>
              <a:t>Consulting and Professional Services in areas such as:</a:t>
            </a:r>
          </a:p>
          <a:p>
            <a:pPr lvl="1"/>
            <a:r>
              <a:rPr lang="en-US" sz="2600" dirty="0">
                <a:latin typeface="+mj-lt"/>
              </a:rPr>
              <a:t>Business Service Management, Operations Management,  IT Service Management </a:t>
            </a:r>
          </a:p>
          <a:p>
            <a:pPr lvl="1"/>
            <a:r>
              <a:rPr lang="en-US" sz="2600" dirty="0">
                <a:latin typeface="+mj-lt"/>
              </a:rPr>
              <a:t>Job Scheduling / IT Automation</a:t>
            </a:r>
          </a:p>
          <a:p>
            <a:pPr lvl="1"/>
            <a:r>
              <a:rPr lang="en-US" sz="2600" dirty="0">
                <a:latin typeface="+mj-lt"/>
              </a:rPr>
              <a:t>Automated Software Release Management</a:t>
            </a:r>
          </a:p>
          <a:p>
            <a:pPr lvl="1"/>
            <a:r>
              <a:rPr lang="en-US" sz="2600" dirty="0">
                <a:latin typeface="+mj-lt"/>
              </a:rPr>
              <a:t>Mobile Device Management</a:t>
            </a:r>
          </a:p>
          <a:p>
            <a:pPr lvl="1"/>
            <a:r>
              <a:rPr lang="en-US" sz="2600" dirty="0">
                <a:latin typeface="+mj-lt"/>
              </a:rPr>
              <a:t>Asset Management</a:t>
            </a:r>
          </a:p>
          <a:p>
            <a:pPr lvl="1"/>
            <a:r>
              <a:rPr lang="en-US" sz="2600" dirty="0">
                <a:latin typeface="+mj-lt"/>
              </a:rPr>
              <a:t>Business Process </a:t>
            </a:r>
            <a:r>
              <a:rPr lang="en-US" sz="2600" dirty="0" smtClean="0">
                <a:latin typeface="+mj-lt"/>
              </a:rPr>
              <a:t>Management</a:t>
            </a:r>
          </a:p>
          <a:p>
            <a:pPr lvl="1"/>
            <a:r>
              <a:rPr lang="en-US" sz="2600" dirty="0" smtClean="0">
                <a:latin typeface="+mj-lt"/>
              </a:rPr>
              <a:t>Cloud Services / Synergies and joint offerings with service providers</a:t>
            </a:r>
          </a:p>
          <a:p>
            <a:pPr lvl="1"/>
            <a:r>
              <a:rPr lang="en-US" sz="2600" dirty="0" smtClean="0">
                <a:latin typeface="+mj-lt"/>
              </a:rPr>
              <a:t>Mobility Engagement</a:t>
            </a:r>
          </a:p>
          <a:p>
            <a:pPr lvl="1"/>
            <a:r>
              <a:rPr lang="en-US" sz="2600" dirty="0" smtClean="0">
                <a:latin typeface="+mj-lt"/>
              </a:rPr>
              <a:t>Internet of Things</a:t>
            </a:r>
          </a:p>
          <a:p>
            <a:pPr lvl="1"/>
            <a:r>
              <a:rPr lang="en-US" sz="2600" dirty="0" smtClean="0">
                <a:latin typeface="+mj-lt"/>
              </a:rPr>
              <a:t>DevOps</a:t>
            </a:r>
          </a:p>
          <a:p>
            <a:pPr lvl="1"/>
            <a:endParaRPr lang="en-US" sz="1866" dirty="0">
              <a:latin typeface="+mj-lt"/>
            </a:endParaRPr>
          </a:p>
          <a:p>
            <a:pPr lvl="1"/>
            <a:endParaRPr lang="en-US" sz="1866" dirty="0">
              <a:latin typeface="+mj-lt"/>
            </a:endParaRPr>
          </a:p>
          <a:p>
            <a:pPr lvl="1"/>
            <a:endParaRPr lang="en-US" sz="1866" dirty="0">
              <a:latin typeface="+mj-lt"/>
            </a:endParaRPr>
          </a:p>
        </p:txBody>
      </p:sp>
    </p:spTree>
    <p:extLst>
      <p:ext uri="{BB962C8B-B14F-4D97-AF65-F5344CB8AC3E}">
        <p14:creationId xmlns:p14="http://schemas.microsoft.com/office/powerpoint/2010/main" val="26431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942185" y="621908"/>
            <a:ext cx="10840859" cy="576195"/>
          </a:xfrm>
        </p:spPr>
        <p:txBody>
          <a:bodyPr>
            <a:normAutofit fontScale="90000"/>
          </a:bodyPr>
          <a:lstStyle/>
          <a:p>
            <a:pPr eaLnBrk="1" hangingPunct="1"/>
            <a:r>
              <a:rPr lang="en-US" sz="4266" dirty="0"/>
              <a:t>Performance Group of Companies</a:t>
            </a:r>
            <a:endParaRPr lang="el-GR" sz="4266" dirty="0"/>
          </a:p>
        </p:txBody>
      </p:sp>
      <p:grpSp>
        <p:nvGrpSpPr>
          <p:cNvPr id="12" name="Group 11"/>
          <p:cNvGrpSpPr>
            <a:grpSpLocks/>
          </p:cNvGrpSpPr>
          <p:nvPr/>
        </p:nvGrpSpPr>
        <p:grpSpPr bwMode="auto">
          <a:xfrm>
            <a:off x="462257" y="1340768"/>
            <a:ext cx="10846380" cy="4799283"/>
            <a:chOff x="758283" y="1545063"/>
            <a:chExt cx="7393258" cy="4064000"/>
          </a:xfrm>
        </p:grpSpPr>
        <p:graphicFrame>
          <p:nvGraphicFramePr>
            <p:cNvPr id="5" name="Diagram 4"/>
            <p:cNvGraphicFramePr/>
            <p:nvPr>
              <p:extLst/>
            </p:nvPr>
          </p:nvGraphicFramePr>
          <p:xfrm>
            <a:off x="758283" y="1545063"/>
            <a:ext cx="739325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3" name="TextBox 6"/>
            <p:cNvSpPr txBox="1">
              <a:spLocks noChangeArrowheads="1"/>
            </p:cNvSpPr>
            <p:nvPr/>
          </p:nvSpPr>
          <p:spPr bwMode="auto">
            <a:xfrm>
              <a:off x="2699321" y="2783595"/>
              <a:ext cx="635620" cy="244986"/>
            </a:xfrm>
            <a:prstGeom prst="rect">
              <a:avLst/>
            </a:prstGeom>
            <a:noFill/>
            <a:ln w="9525">
              <a:noFill/>
              <a:miter lim="800000"/>
              <a:headEnd/>
              <a:tailEnd/>
            </a:ln>
          </p:spPr>
          <p:txBody>
            <a:bodyPr>
              <a:spAutoFit/>
            </a:bodyPr>
            <a:lstStyle/>
            <a:p>
              <a:pPr>
                <a:lnSpc>
                  <a:spcPct val="80000"/>
                </a:lnSpc>
                <a:spcBef>
                  <a:spcPct val="20000"/>
                </a:spcBef>
                <a:buClr>
                  <a:srgbClr val="CC0000"/>
                </a:buClr>
              </a:pPr>
              <a:r>
                <a:rPr lang="en-US" sz="1600" dirty="0">
                  <a:latin typeface="+mj-lt"/>
                </a:rPr>
                <a:t>100%</a:t>
              </a:r>
              <a:endParaRPr lang="el-GR" sz="1600" dirty="0">
                <a:latin typeface="+mj-lt"/>
              </a:endParaRPr>
            </a:p>
          </p:txBody>
        </p:sp>
        <p:sp>
          <p:nvSpPr>
            <p:cNvPr id="22534" name="TextBox 7"/>
            <p:cNvSpPr txBox="1">
              <a:spLocks noChangeArrowheads="1"/>
            </p:cNvSpPr>
            <p:nvPr/>
          </p:nvSpPr>
          <p:spPr bwMode="auto">
            <a:xfrm>
              <a:off x="4479078" y="2857123"/>
              <a:ext cx="635620" cy="244986"/>
            </a:xfrm>
            <a:prstGeom prst="rect">
              <a:avLst/>
            </a:prstGeom>
            <a:noFill/>
            <a:ln w="9525">
              <a:noFill/>
              <a:miter lim="800000"/>
              <a:headEnd/>
              <a:tailEnd/>
            </a:ln>
          </p:spPr>
          <p:txBody>
            <a:bodyPr>
              <a:spAutoFit/>
            </a:bodyPr>
            <a:lstStyle/>
            <a:p>
              <a:pPr>
                <a:lnSpc>
                  <a:spcPct val="80000"/>
                </a:lnSpc>
                <a:spcBef>
                  <a:spcPct val="20000"/>
                </a:spcBef>
                <a:buClr>
                  <a:srgbClr val="CC0000"/>
                </a:buClr>
              </a:pPr>
              <a:r>
                <a:rPr lang="en-US" sz="1600">
                  <a:latin typeface="+mj-lt"/>
                </a:rPr>
                <a:t>100%</a:t>
              </a:r>
              <a:endParaRPr lang="el-GR" sz="1600">
                <a:latin typeface="+mj-lt"/>
              </a:endParaRPr>
            </a:p>
          </p:txBody>
        </p:sp>
        <p:sp>
          <p:nvSpPr>
            <p:cNvPr id="10" name="TextBox 9"/>
            <p:cNvSpPr txBox="1"/>
            <p:nvPr/>
          </p:nvSpPr>
          <p:spPr>
            <a:xfrm>
              <a:off x="3767928" y="4286095"/>
              <a:ext cx="635023" cy="230977"/>
            </a:xfrm>
            <a:prstGeom prst="rect">
              <a:avLst/>
            </a:prstGeom>
            <a:noFill/>
          </p:spPr>
          <p:txBody>
            <a:bodyPr>
              <a:spAutoFit/>
            </a:bodyPr>
            <a:lstStyle/>
            <a:p>
              <a:pPr>
                <a:lnSpc>
                  <a:spcPct val="80000"/>
                </a:lnSpc>
                <a:spcBef>
                  <a:spcPct val="20000"/>
                </a:spcBef>
                <a:buClr>
                  <a:srgbClr val="CC0000"/>
                </a:buClr>
                <a:defRPr/>
              </a:pPr>
              <a:r>
                <a:rPr lang="en-US" sz="1466" dirty="0">
                  <a:latin typeface="+mj-lt"/>
                </a:rPr>
                <a:t>100%</a:t>
              </a:r>
              <a:endParaRPr lang="el-GR" sz="1466" dirty="0">
                <a:latin typeface="+mj-lt"/>
              </a:endParaRPr>
            </a:p>
          </p:txBody>
        </p:sp>
        <p:sp>
          <p:nvSpPr>
            <p:cNvPr id="22537" name="TextBox 10"/>
            <p:cNvSpPr txBox="1">
              <a:spLocks noChangeArrowheads="1"/>
            </p:cNvSpPr>
            <p:nvPr/>
          </p:nvSpPr>
          <p:spPr bwMode="auto">
            <a:xfrm>
              <a:off x="5348872" y="4248615"/>
              <a:ext cx="635620" cy="244986"/>
            </a:xfrm>
            <a:prstGeom prst="rect">
              <a:avLst/>
            </a:prstGeom>
            <a:noFill/>
            <a:ln w="9525">
              <a:noFill/>
              <a:miter lim="800000"/>
              <a:headEnd/>
              <a:tailEnd/>
            </a:ln>
          </p:spPr>
          <p:txBody>
            <a:bodyPr>
              <a:spAutoFit/>
            </a:bodyPr>
            <a:lstStyle/>
            <a:p>
              <a:pPr>
                <a:lnSpc>
                  <a:spcPct val="80000"/>
                </a:lnSpc>
                <a:spcBef>
                  <a:spcPct val="20000"/>
                </a:spcBef>
                <a:buClr>
                  <a:srgbClr val="CC0000"/>
                </a:buClr>
              </a:pPr>
              <a:r>
                <a:rPr lang="en-US" sz="1600">
                  <a:latin typeface="+mj-lt"/>
                </a:rPr>
                <a:t>100%</a:t>
              </a:r>
              <a:endParaRPr lang="el-GR" sz="1600">
                <a:latin typeface="+mj-lt"/>
              </a:endParaRPr>
            </a:p>
          </p:txBody>
        </p:sp>
      </p:grpSp>
    </p:spTree>
    <p:extLst>
      <p:ext uri="{BB962C8B-B14F-4D97-AF65-F5344CB8AC3E}">
        <p14:creationId xmlns:p14="http://schemas.microsoft.com/office/powerpoint/2010/main" val="225005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620688"/>
            <a:ext cx="8756438" cy="594784"/>
          </a:xfrm>
        </p:spPr>
        <p:txBody>
          <a:bodyPr>
            <a:normAutofit/>
          </a:bodyPr>
          <a:lstStyle/>
          <a:p>
            <a:r>
              <a:rPr lang="en-US" dirty="0" smtClean="0"/>
              <a:t>Financial Data 2012-1</a:t>
            </a:r>
            <a:r>
              <a:rPr lang="el-GR" dirty="0" smtClean="0"/>
              <a:t>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5215670"/>
              </p:ext>
            </p:extLst>
          </p:nvPr>
        </p:nvGraphicFramePr>
        <p:xfrm>
          <a:off x="549796" y="1340768"/>
          <a:ext cx="10851440" cy="44332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555190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92696"/>
            <a:ext cx="8756438" cy="594784"/>
          </a:xfrm>
        </p:spPr>
        <p:txBody>
          <a:bodyPr/>
          <a:lstStyle/>
          <a:p>
            <a:r>
              <a:rPr lang="en-US" dirty="0"/>
              <a:t>Revenue per sector </a:t>
            </a:r>
            <a:r>
              <a:rPr lang="en-US" dirty="0" smtClean="0"/>
              <a:t>2012-16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1618257"/>
              </p:ext>
            </p:extLst>
          </p:nvPr>
        </p:nvGraphicFramePr>
        <p:xfrm>
          <a:off x="261764" y="1628800"/>
          <a:ext cx="10851440" cy="44332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359510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92696"/>
            <a:ext cx="8930007" cy="644523"/>
          </a:xfrm>
        </p:spPr>
        <p:txBody>
          <a:bodyPr/>
          <a:lstStyle/>
          <a:p>
            <a:r>
              <a:rPr lang="en-US" sz="4266" dirty="0"/>
              <a:t>R&amp;D Investments 2012-15</a:t>
            </a:r>
            <a:endParaRPr lang="el-GR" sz="4266"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3549881197"/>
              </p:ext>
            </p:extLst>
          </p:nvPr>
        </p:nvGraphicFramePr>
        <p:xfrm>
          <a:off x="527244" y="1797245"/>
          <a:ext cx="11134337" cy="43193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9283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764573"/>
            <a:ext cx="10840859" cy="576195"/>
          </a:xfrm>
        </p:spPr>
        <p:txBody>
          <a:bodyPr/>
          <a:lstStyle/>
          <a:p>
            <a:r>
              <a:rPr lang="en-US" dirty="0" smtClean="0">
                <a:latin typeface="+mj-lt"/>
              </a:rPr>
              <a:t>Our Strengths </a:t>
            </a:r>
            <a:endParaRPr lang="el-GR" dirty="0">
              <a:latin typeface="+mj-lt"/>
            </a:endParaRPr>
          </a:p>
        </p:txBody>
      </p:sp>
      <p:sp>
        <p:nvSpPr>
          <p:cNvPr id="3" name="Content Placeholder 2"/>
          <p:cNvSpPr>
            <a:spLocks noGrp="1"/>
          </p:cNvSpPr>
          <p:nvPr>
            <p:ph sz="half" idx="1"/>
          </p:nvPr>
        </p:nvSpPr>
        <p:spPr>
          <a:xfrm>
            <a:off x="981845" y="1125420"/>
            <a:ext cx="9361039" cy="4823860"/>
          </a:xfrm>
          <a:noFill/>
        </p:spPr>
        <p:txBody>
          <a:bodyPr>
            <a:noAutofit/>
          </a:bodyPr>
          <a:lstStyle/>
          <a:p>
            <a:pPr marL="0" indent="0">
              <a:lnSpc>
                <a:spcPct val="100000"/>
              </a:lnSpc>
              <a:buNone/>
            </a:pPr>
            <a:endParaRPr lang="en-US" dirty="0" smtClean="0">
              <a:latin typeface="+mj-lt"/>
            </a:endParaRPr>
          </a:p>
          <a:p>
            <a:pPr marL="0" indent="0">
              <a:lnSpc>
                <a:spcPct val="100000"/>
              </a:lnSpc>
              <a:buNone/>
            </a:pPr>
            <a:r>
              <a:rPr lang="en-US" dirty="0" smtClean="0">
                <a:latin typeface="+mj-lt"/>
              </a:rPr>
              <a:t>Results </a:t>
            </a:r>
            <a:r>
              <a:rPr lang="en-US" dirty="0">
                <a:latin typeface="+mj-lt"/>
              </a:rPr>
              <a:t>have been achieved by leveraging our strengths and our main competencies:</a:t>
            </a:r>
          </a:p>
          <a:p>
            <a:pPr marL="0" indent="0">
              <a:lnSpc>
                <a:spcPct val="100000"/>
              </a:lnSpc>
              <a:buNone/>
            </a:pPr>
            <a:r>
              <a:rPr lang="en-US" dirty="0">
                <a:solidFill>
                  <a:schemeClr val="accent1"/>
                </a:solidFill>
              </a:rPr>
              <a:t>#</a:t>
            </a:r>
            <a:r>
              <a:rPr lang="en-US" dirty="0">
                <a:solidFill>
                  <a:schemeClr val="accent1"/>
                </a:solidFill>
                <a:latin typeface="+mj-lt"/>
              </a:rPr>
              <a:t>1</a:t>
            </a:r>
            <a:r>
              <a:rPr lang="en-US" dirty="0">
                <a:latin typeface="+mj-lt"/>
              </a:rPr>
              <a:t> 	</a:t>
            </a:r>
            <a:r>
              <a:rPr lang="en-US" dirty="0" smtClean="0">
                <a:latin typeface="+mj-lt"/>
              </a:rPr>
              <a:t>World-class technical competencies </a:t>
            </a:r>
            <a:r>
              <a:rPr lang="en-US" dirty="0">
                <a:latin typeface="+mj-lt"/>
              </a:rPr>
              <a:t>in key solution </a:t>
            </a:r>
            <a:r>
              <a:rPr lang="en-US" dirty="0" smtClean="0">
                <a:latin typeface="+mj-lt"/>
              </a:rPr>
              <a:t>areas</a:t>
            </a:r>
          </a:p>
          <a:p>
            <a:pPr marL="0" indent="0">
              <a:lnSpc>
                <a:spcPct val="100000"/>
              </a:lnSpc>
              <a:buNone/>
            </a:pPr>
            <a:r>
              <a:rPr lang="en-US" dirty="0" smtClean="0">
                <a:solidFill>
                  <a:schemeClr val="accent1"/>
                </a:solidFill>
                <a:latin typeface="+mj-lt"/>
              </a:rPr>
              <a:t>#2</a:t>
            </a:r>
            <a:r>
              <a:rPr lang="en-US" dirty="0" smtClean="0">
                <a:solidFill>
                  <a:srgbClr val="0070C0"/>
                </a:solidFill>
                <a:latin typeface="+mj-lt"/>
              </a:rPr>
              <a:t>  	</a:t>
            </a:r>
            <a:r>
              <a:rPr lang="en-US" dirty="0" smtClean="0">
                <a:latin typeface="+mj-lt"/>
              </a:rPr>
              <a:t>Business </a:t>
            </a:r>
            <a:r>
              <a:rPr lang="en-US" dirty="0">
                <a:latin typeface="+mj-lt"/>
              </a:rPr>
              <a:t>partnerships, alliances and direct cooperation with top IT vendors, at the highest possible level. </a:t>
            </a:r>
            <a:r>
              <a:rPr lang="en-US" dirty="0" smtClean="0">
                <a:latin typeface="+mj-lt"/>
              </a:rPr>
              <a:t>Partners </a:t>
            </a:r>
            <a:r>
              <a:rPr lang="en-US" dirty="0">
                <a:latin typeface="+mj-lt"/>
              </a:rPr>
              <a:t>include</a:t>
            </a:r>
            <a:r>
              <a:rPr lang="en-US" dirty="0" smtClean="0">
                <a:latin typeface="+mj-lt"/>
              </a:rPr>
              <a:t>: </a:t>
            </a:r>
            <a:r>
              <a:rPr lang="en-US" dirty="0" err="1" smtClean="0"/>
              <a:t>Automic</a:t>
            </a:r>
            <a:r>
              <a:rPr lang="en-US" dirty="0" smtClean="0"/>
              <a:t>, Citrix, </a:t>
            </a:r>
            <a:r>
              <a:rPr lang="en-US" dirty="0" smtClean="0">
                <a:latin typeface="+mj-lt"/>
              </a:rPr>
              <a:t>Cisco</a:t>
            </a:r>
            <a:r>
              <a:rPr lang="en-US" dirty="0">
                <a:latin typeface="+mj-lt"/>
              </a:rPr>
              <a:t>, </a:t>
            </a:r>
            <a:r>
              <a:rPr lang="en-US" dirty="0" smtClean="0">
                <a:latin typeface="+mj-lt"/>
              </a:rPr>
              <a:t>Dell-EMC</a:t>
            </a:r>
            <a:r>
              <a:rPr lang="en-US" dirty="0">
                <a:latin typeface="+mj-lt"/>
              </a:rPr>
              <a:t>, HPE, </a:t>
            </a:r>
            <a:r>
              <a:rPr lang="en-US" dirty="0" smtClean="0">
                <a:latin typeface="+mj-lt"/>
              </a:rPr>
              <a:t>IBM, </a:t>
            </a:r>
            <a:r>
              <a:rPr lang="en-US" dirty="0">
                <a:latin typeface="+mj-lt"/>
              </a:rPr>
              <a:t>Microsoft, Red Hat, Symantec, Veritas, </a:t>
            </a:r>
            <a:r>
              <a:rPr lang="en-US" dirty="0" smtClean="0">
                <a:latin typeface="+mj-lt"/>
              </a:rPr>
              <a:t>VMware</a:t>
            </a:r>
          </a:p>
          <a:p>
            <a:pPr marL="0" indent="0">
              <a:lnSpc>
                <a:spcPct val="100000"/>
              </a:lnSpc>
              <a:spcBef>
                <a:spcPts val="0"/>
              </a:spcBef>
              <a:buNone/>
            </a:pPr>
            <a:endParaRPr lang="en-US" dirty="0">
              <a:latin typeface="+mj-lt"/>
            </a:endParaRPr>
          </a:p>
          <a:p>
            <a:pPr marL="0" indent="0">
              <a:lnSpc>
                <a:spcPct val="100000"/>
              </a:lnSpc>
              <a:spcBef>
                <a:spcPts val="0"/>
              </a:spcBef>
              <a:buNone/>
            </a:pPr>
            <a:r>
              <a:rPr lang="en-US" dirty="0">
                <a:solidFill>
                  <a:schemeClr val="accent1"/>
                </a:solidFill>
                <a:latin typeface="+mj-lt"/>
              </a:rPr>
              <a:t>#3</a:t>
            </a:r>
            <a:r>
              <a:rPr lang="en-US" dirty="0">
                <a:solidFill>
                  <a:srgbClr val="0070C0"/>
                </a:solidFill>
                <a:latin typeface="+mj-lt"/>
              </a:rPr>
              <a:t> </a:t>
            </a:r>
            <a:r>
              <a:rPr lang="en-US" dirty="0" smtClean="0">
                <a:solidFill>
                  <a:srgbClr val="0070C0"/>
                </a:solidFill>
                <a:latin typeface="+mj-lt"/>
              </a:rPr>
              <a:t>	</a:t>
            </a:r>
            <a:r>
              <a:rPr lang="en-US" dirty="0" smtClean="0">
                <a:latin typeface="+mj-lt"/>
              </a:rPr>
              <a:t>Ability </a:t>
            </a:r>
            <a:r>
              <a:rPr lang="en-US" dirty="0">
                <a:latin typeface="+mj-lt"/>
              </a:rPr>
              <a:t>to engage and execute </a:t>
            </a:r>
            <a:r>
              <a:rPr lang="en-US" dirty="0" smtClean="0">
                <a:latin typeface="+mj-lt"/>
              </a:rPr>
              <a:t>on </a:t>
            </a:r>
            <a:r>
              <a:rPr lang="en-US" dirty="0">
                <a:latin typeface="+mj-lt"/>
              </a:rPr>
              <a:t>complex, demanding projects, delivering rapidly business value. </a:t>
            </a:r>
            <a:endParaRPr lang="en-US" strike="sngStrike" dirty="0">
              <a:latin typeface="+mj-lt"/>
            </a:endParaRPr>
          </a:p>
          <a:p>
            <a:pPr marL="0" indent="0">
              <a:lnSpc>
                <a:spcPct val="100000"/>
              </a:lnSpc>
              <a:buNone/>
            </a:pPr>
            <a:r>
              <a:rPr lang="en-US" dirty="0">
                <a:solidFill>
                  <a:schemeClr val="accent1"/>
                </a:solidFill>
                <a:latin typeface="+mj-lt"/>
              </a:rPr>
              <a:t>#</a:t>
            </a:r>
            <a:r>
              <a:rPr lang="en-US" dirty="0" smtClean="0">
                <a:solidFill>
                  <a:schemeClr val="accent1"/>
                </a:solidFill>
                <a:latin typeface="+mj-lt"/>
              </a:rPr>
              <a:t>4	</a:t>
            </a:r>
            <a:r>
              <a:rPr lang="en-US" dirty="0" smtClean="0">
                <a:solidFill>
                  <a:srgbClr val="0070C0"/>
                </a:solidFill>
                <a:latin typeface="+mj-lt"/>
              </a:rPr>
              <a:t> </a:t>
            </a:r>
            <a:r>
              <a:rPr lang="en-US" dirty="0">
                <a:latin typeface="+mj-lt"/>
              </a:rPr>
              <a:t>Long lasting customer relationships, based on trust and mutual respect.</a:t>
            </a:r>
          </a:p>
        </p:txBody>
      </p:sp>
    </p:spTree>
    <p:extLst>
      <p:ext uri="{BB962C8B-B14F-4D97-AF65-F5344CB8AC3E}">
        <p14:creationId xmlns:p14="http://schemas.microsoft.com/office/powerpoint/2010/main" val="280833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 id="{8652783A-F43B-4C47-8F3C-48F967BE0382}" vid="{232EED29-0899-40B2-8969-E379F11A5395}"/>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E1DFAE-A563-49ED-B827-D954CB21C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0</TotalTime>
  <Words>530</Words>
  <Application>Microsoft Office PowerPoint</Application>
  <PresentationFormat>Custom</PresentationFormat>
  <Paragraphs>89</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Palatino Linotype</vt:lpstr>
      <vt:lpstr>Wingdings</vt:lpstr>
      <vt:lpstr>Business strategy presentation</vt:lpstr>
      <vt:lpstr>PERFORMANCE TECHNOLOGIES A.E. June 2017 </vt:lpstr>
      <vt:lpstr>The Company</vt:lpstr>
      <vt:lpstr>About Performance</vt:lpstr>
      <vt:lpstr>Focus Areas</vt:lpstr>
      <vt:lpstr>Performance Group of Companies</vt:lpstr>
      <vt:lpstr>Financial Data 2012-16</vt:lpstr>
      <vt:lpstr>Revenue per sector 2012-16</vt:lpstr>
      <vt:lpstr>R&amp;D Investments 2012-15</vt:lpstr>
      <vt:lpstr>Our Strengths </vt:lpstr>
      <vt:lpstr>Our People</vt:lpstr>
      <vt:lpstr>PowerPoint Presentation</vt:lpstr>
      <vt:lpstr>Partnerships &amp; Alliances</vt:lpstr>
      <vt:lpstr>Customers</vt:lpstr>
      <vt:lpstr>Thank you!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2016-09-16T05:55:31Z</dcterms:created>
  <dcterms:modified xsi:type="dcterms:W3CDTF">2017-07-07T08:13:08Z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TC034606639991</vt:lpwstr>
  </property>
</Properties>
</file>