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66" r:id="rId13"/>
    <p:sldId id="269" r:id="rId14"/>
    <p:sldId id="270" r:id="rId15"/>
    <p:sldId id="275" r:id="rId16"/>
    <p:sldId id="272" r:id="rId17"/>
    <p:sldId id="273" r:id="rId18"/>
    <p:sldId id="274" r:id="rId19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cat>
            <c:numRef>
              <c:f>Φύλλο1!$A$2:$A$4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29138755.899999999</c:v>
                </c:pt>
                <c:pt idx="1">
                  <c:v>30156890.510000002</c:v>
                </c:pt>
                <c:pt idx="2">
                  <c:v>28599931.539999999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926144"/>
        <c:axId val="75940224"/>
        <c:axId val="0"/>
      </c:bar3DChart>
      <c:catAx>
        <c:axId val="7592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5940224"/>
        <c:crosses val="autoZero"/>
        <c:auto val="1"/>
        <c:lblAlgn val="ctr"/>
        <c:lblOffset val="100"/>
        <c:noMultiLvlLbl val="0"/>
      </c:catAx>
      <c:valAx>
        <c:axId val="75940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5926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ΚΥΚΛΟΣ ΕΡΓΑΣΙΩΝ</c:v>
                </c:pt>
              </c:strCache>
            </c:strRef>
          </c:tx>
          <c:invertIfNegative val="0"/>
          <c:cat>
            <c:numRef>
              <c:f>Φύλλο1!$A$2:$A$4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Φύλλο1!$B$2:$B$4</c:f>
              <c:numCache>
                <c:formatCode>#,##0.00</c:formatCode>
                <c:ptCount val="3"/>
                <c:pt idx="0">
                  <c:v>12902746.039999999</c:v>
                </c:pt>
                <c:pt idx="1">
                  <c:v>11688944</c:v>
                </c:pt>
                <c:pt idx="2">
                  <c:v>9621027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EBITDA</c:v>
                </c:pt>
              </c:strCache>
            </c:strRef>
          </c:tx>
          <c:invertIfNegative val="0"/>
          <c:cat>
            <c:numRef>
              <c:f>Φύλλο1!$A$2:$A$4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Φύλλο1!$C$2:$C$4</c:f>
              <c:numCache>
                <c:formatCode>#,##0.00</c:formatCode>
                <c:ptCount val="3"/>
                <c:pt idx="0">
                  <c:v>4431649.63</c:v>
                </c:pt>
                <c:pt idx="1">
                  <c:v>5760442</c:v>
                </c:pt>
                <c:pt idx="2">
                  <c:v>-89747.63</c:v>
                </c:pt>
              </c:numCache>
            </c:numRef>
          </c:val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ΚΑΘΑΡΑ ΚΕΡΔΗ</c:v>
                </c:pt>
              </c:strCache>
            </c:strRef>
          </c:tx>
          <c:invertIfNegative val="0"/>
          <c:cat>
            <c:numRef>
              <c:f>Φύλλο1!$A$2:$A$4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Φύλλο1!$D$2:$D$4</c:f>
              <c:numCache>
                <c:formatCode>#,##0.00</c:formatCode>
                <c:ptCount val="3"/>
                <c:pt idx="0">
                  <c:v>3524248.56</c:v>
                </c:pt>
                <c:pt idx="1">
                  <c:v>2534752.7799999998</c:v>
                </c:pt>
                <c:pt idx="2">
                  <c:v>-622883.63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5987200"/>
        <c:axId val="75993088"/>
        <c:axId val="0"/>
      </c:bar3DChart>
      <c:catAx>
        <c:axId val="7598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5993088"/>
        <c:crosses val="autoZero"/>
        <c:auto val="1"/>
        <c:lblAlgn val="ctr"/>
        <c:lblOffset val="100"/>
        <c:noMultiLvlLbl val="0"/>
      </c:catAx>
      <c:valAx>
        <c:axId val="7599308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759872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2014</c:v>
                </c:pt>
              </c:strCache>
            </c:strRef>
          </c:tx>
          <c:explosion val="25"/>
          <c:cat>
            <c:strRef>
              <c:f>Φύλλο1!$A$2:$A$3</c:f>
              <c:strCache>
                <c:ptCount val="2"/>
                <c:pt idx="0">
                  <c:v>ΤΕΧΝΙΚΑ ΕΡΓΑ</c:v>
                </c:pt>
                <c:pt idx="1">
                  <c:v>ΠΑΡΑΓΩΓΗ ΕΝΕΡΓΕΙΑΣ ΑΠΕ</c:v>
                </c:pt>
              </c:strCache>
            </c:strRef>
          </c:cat>
          <c:val>
            <c:numRef>
              <c:f>Φύλλο1!$B$2:$B$3</c:f>
              <c:numCache>
                <c:formatCode>General</c:formatCode>
                <c:ptCount val="2"/>
                <c:pt idx="0">
                  <c:v>4462458</c:v>
                </c:pt>
                <c:pt idx="1">
                  <c:v>5158569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2013</c:v>
                </c:pt>
              </c:strCache>
            </c:strRef>
          </c:tx>
          <c:explosion val="25"/>
          <c:cat>
            <c:strRef>
              <c:f>Φύλλο1!$A$2:$A$5</c:f>
              <c:strCache>
                <c:ptCount val="4"/>
                <c:pt idx="0">
                  <c:v>ΤΕΧΝΙΚΑ ΕΡΓΑ</c:v>
                </c:pt>
                <c:pt idx="1">
                  <c:v>ΠΑΡΑΓΩΓΗ ΕΝΕΡΓΕΙΑΣ ΑΠΕ</c:v>
                </c:pt>
                <c:pt idx="2">
                  <c:v>3ο Τρ.</c:v>
                </c:pt>
                <c:pt idx="3">
                  <c:v>4ο Τρ.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5004424</c:v>
                </c:pt>
                <c:pt idx="1">
                  <c:v>6684519.6500000004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9B4F5-104A-4E1B-844B-C219E20143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CD3D7F4-A6C3-43E6-B31E-EA4E15E79D3A}">
      <dgm:prSet phldrT="[Κείμενο]"/>
      <dgm:spPr/>
      <dgm:t>
        <a:bodyPr/>
        <a:lstStyle/>
        <a:p>
          <a:r>
            <a:rPr lang="en-US" dirty="0" smtClean="0"/>
            <a:t>ENVITEC A</a:t>
          </a:r>
          <a:r>
            <a:rPr lang="el-GR" dirty="0" smtClean="0"/>
            <a:t>.</a:t>
          </a:r>
          <a:r>
            <a:rPr lang="en-US" dirty="0" smtClean="0"/>
            <a:t>E</a:t>
          </a:r>
          <a:r>
            <a:rPr lang="el-GR" dirty="0" smtClean="0"/>
            <a:t>.</a:t>
          </a:r>
          <a:endParaRPr lang="el-GR" dirty="0"/>
        </a:p>
      </dgm:t>
    </dgm:pt>
    <dgm:pt modelId="{B2804FF0-B707-49D4-A2F2-E2E6D25B9102}" type="parTrans" cxnId="{0401379A-C520-4B51-B486-9DB93CBE5C89}">
      <dgm:prSet/>
      <dgm:spPr/>
      <dgm:t>
        <a:bodyPr/>
        <a:lstStyle/>
        <a:p>
          <a:endParaRPr lang="el-GR"/>
        </a:p>
      </dgm:t>
    </dgm:pt>
    <dgm:pt modelId="{94AE15DA-5F01-4848-A355-0BAA93D18E55}" type="sibTrans" cxnId="{0401379A-C520-4B51-B486-9DB93CBE5C89}">
      <dgm:prSet/>
      <dgm:spPr/>
      <dgm:t>
        <a:bodyPr/>
        <a:lstStyle/>
        <a:p>
          <a:endParaRPr lang="el-GR"/>
        </a:p>
      </dgm:t>
    </dgm:pt>
    <dgm:pt modelId="{275F93E0-A9B9-4705-B974-4A81DEECE59F}">
      <dgm:prSet phldrT="[Κείμενο]"/>
      <dgm:spPr/>
      <dgm:t>
        <a:bodyPr/>
        <a:lstStyle/>
        <a:p>
          <a:r>
            <a:rPr lang="en-US" dirty="0" smtClean="0"/>
            <a:t>SANIPRIME A</a:t>
          </a:r>
          <a:r>
            <a:rPr lang="el-GR" dirty="0" smtClean="0"/>
            <a:t>.</a:t>
          </a:r>
          <a:r>
            <a:rPr lang="en-US" dirty="0" smtClean="0"/>
            <a:t>E</a:t>
          </a:r>
          <a:r>
            <a:rPr lang="el-GR" dirty="0" smtClean="0"/>
            <a:t>.</a:t>
          </a:r>
          <a:endParaRPr lang="el-GR" dirty="0"/>
        </a:p>
      </dgm:t>
    </dgm:pt>
    <dgm:pt modelId="{FCD9752C-5B58-4690-A84F-FB9486423A17}" type="parTrans" cxnId="{9ACD1609-CE20-4C9D-99EC-2FFB88B2C5EC}">
      <dgm:prSet/>
      <dgm:spPr/>
      <dgm:t>
        <a:bodyPr/>
        <a:lstStyle/>
        <a:p>
          <a:endParaRPr lang="el-GR"/>
        </a:p>
      </dgm:t>
    </dgm:pt>
    <dgm:pt modelId="{3719EE32-45A7-47B9-89F0-3F51275933E0}" type="sibTrans" cxnId="{9ACD1609-CE20-4C9D-99EC-2FFB88B2C5EC}">
      <dgm:prSet/>
      <dgm:spPr/>
      <dgm:t>
        <a:bodyPr/>
        <a:lstStyle/>
        <a:p>
          <a:endParaRPr lang="el-GR"/>
        </a:p>
      </dgm:t>
    </dgm:pt>
    <dgm:pt modelId="{E8B84753-22D7-4A97-B603-0958B8E10F39}">
      <dgm:prSet phldrT="[Κείμενο]"/>
      <dgm:spPr/>
      <dgm:t>
        <a:bodyPr/>
        <a:lstStyle/>
        <a:p>
          <a:r>
            <a:rPr lang="en-US" dirty="0" smtClean="0"/>
            <a:t>ENVITEC </a:t>
          </a:r>
          <a:r>
            <a:rPr lang="el-GR" dirty="0" smtClean="0"/>
            <a:t>ΑΝΑΝΕΩΣΙΜΕΣ Α.Ε.</a:t>
          </a:r>
          <a:endParaRPr lang="el-GR" dirty="0"/>
        </a:p>
      </dgm:t>
    </dgm:pt>
    <dgm:pt modelId="{39BE1BDB-C18E-414D-AA4A-26629F3E99EF}" type="parTrans" cxnId="{88361E0B-7FAF-49C2-BDAE-2DFDD087A622}">
      <dgm:prSet/>
      <dgm:spPr/>
      <dgm:t>
        <a:bodyPr/>
        <a:lstStyle/>
        <a:p>
          <a:endParaRPr lang="el-GR"/>
        </a:p>
      </dgm:t>
    </dgm:pt>
    <dgm:pt modelId="{90E7A1AF-A728-4A4E-B989-2F04283D6ABB}" type="sibTrans" cxnId="{88361E0B-7FAF-49C2-BDAE-2DFDD087A622}">
      <dgm:prSet/>
      <dgm:spPr/>
      <dgm:t>
        <a:bodyPr/>
        <a:lstStyle/>
        <a:p>
          <a:endParaRPr lang="el-GR"/>
        </a:p>
      </dgm:t>
    </dgm:pt>
    <dgm:pt modelId="{C5128B63-F225-470F-936E-80B7B26CAEE2}">
      <dgm:prSet phldrT="[Κείμενο]"/>
      <dgm:spPr/>
      <dgm:t>
        <a:bodyPr/>
        <a:lstStyle/>
        <a:p>
          <a:r>
            <a:rPr lang="el-GR" dirty="0" smtClean="0"/>
            <a:t>ΚΟΙΝΟΠΡΑΞΙΕΣ ΣΚΟΠΟΥ</a:t>
          </a:r>
          <a:endParaRPr lang="el-GR" dirty="0"/>
        </a:p>
      </dgm:t>
    </dgm:pt>
    <dgm:pt modelId="{55DC07FD-AB37-4340-8661-50C524C4CBCA}" type="parTrans" cxnId="{B62A59E4-0E9F-4A6A-8015-103325D6A185}">
      <dgm:prSet/>
      <dgm:spPr/>
      <dgm:t>
        <a:bodyPr/>
        <a:lstStyle/>
        <a:p>
          <a:endParaRPr lang="el-GR"/>
        </a:p>
      </dgm:t>
    </dgm:pt>
    <dgm:pt modelId="{539E3AAA-EA4C-4509-924B-ADDE28783D16}" type="sibTrans" cxnId="{B62A59E4-0E9F-4A6A-8015-103325D6A185}">
      <dgm:prSet/>
      <dgm:spPr/>
      <dgm:t>
        <a:bodyPr/>
        <a:lstStyle/>
        <a:p>
          <a:endParaRPr lang="el-GR"/>
        </a:p>
      </dgm:t>
    </dgm:pt>
    <dgm:pt modelId="{372C7640-0409-4C13-A8A8-5C35AD8DEC3A}">
      <dgm:prSet phldrT="[Κείμενο]"/>
      <dgm:spPr/>
      <dgm:t>
        <a:bodyPr/>
        <a:lstStyle/>
        <a:p>
          <a:r>
            <a:rPr lang="en-AU" dirty="0" smtClean="0"/>
            <a:t>ENVITEC </a:t>
          </a:r>
          <a:r>
            <a:rPr lang="el-GR" dirty="0" smtClean="0"/>
            <a:t>ΕΝΕΡΓΕΙΑΚΗ Α.Ε.</a:t>
          </a:r>
          <a:endParaRPr lang="en-US" dirty="0" smtClean="0"/>
        </a:p>
        <a:p>
          <a:endParaRPr lang="el-GR" dirty="0"/>
        </a:p>
      </dgm:t>
    </dgm:pt>
    <dgm:pt modelId="{543C93F0-1C6D-4021-8525-8E102E5CF386}" type="parTrans" cxnId="{CEED36F5-C9A7-4458-AB5A-274A698F3922}">
      <dgm:prSet/>
      <dgm:spPr/>
      <dgm:t>
        <a:bodyPr/>
        <a:lstStyle/>
        <a:p>
          <a:endParaRPr lang="el-GR"/>
        </a:p>
      </dgm:t>
    </dgm:pt>
    <dgm:pt modelId="{51041C7D-5F91-43D5-B3A8-7634A1466154}" type="sibTrans" cxnId="{CEED36F5-C9A7-4458-AB5A-274A698F3922}">
      <dgm:prSet/>
      <dgm:spPr/>
      <dgm:t>
        <a:bodyPr/>
        <a:lstStyle/>
        <a:p>
          <a:endParaRPr lang="el-GR"/>
        </a:p>
      </dgm:t>
    </dgm:pt>
    <dgm:pt modelId="{CCB0A327-FF69-4790-96E0-F0EA0BB6EF80}">
      <dgm:prSet phldrT="[Κείμενο]"/>
      <dgm:spPr/>
      <dgm:t>
        <a:bodyPr/>
        <a:lstStyle/>
        <a:p>
          <a:r>
            <a:rPr lang="el-GR" dirty="0" smtClean="0"/>
            <a:t>ΑΙΟΛΙΚΑ ΠΑΡΚΑ ΜΟΙΡΩΝ Α.Ε.</a:t>
          </a:r>
          <a:endParaRPr lang="el-GR" dirty="0"/>
        </a:p>
      </dgm:t>
    </dgm:pt>
    <dgm:pt modelId="{F7F190D1-87AE-4B25-8736-C3CED872D392}" type="parTrans" cxnId="{D93262BA-75E3-4E3A-BDE3-15B3AF12B9A5}">
      <dgm:prSet/>
      <dgm:spPr/>
      <dgm:t>
        <a:bodyPr/>
        <a:lstStyle/>
        <a:p>
          <a:endParaRPr lang="el-GR"/>
        </a:p>
      </dgm:t>
    </dgm:pt>
    <dgm:pt modelId="{2D6BCB7F-00CB-45B7-A765-0DA2027C8CFB}" type="sibTrans" cxnId="{D93262BA-75E3-4E3A-BDE3-15B3AF12B9A5}">
      <dgm:prSet/>
      <dgm:spPr/>
      <dgm:t>
        <a:bodyPr/>
        <a:lstStyle/>
        <a:p>
          <a:endParaRPr lang="el-GR"/>
        </a:p>
      </dgm:t>
    </dgm:pt>
    <dgm:pt modelId="{28B96296-104B-43C5-B13F-604D823FF0C5}" type="pres">
      <dgm:prSet presAssocID="{1A89B4F5-104A-4E1B-844B-C219E20143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4568F579-D74B-4DBE-AE9E-A8C14E680A86}" type="pres">
      <dgm:prSet presAssocID="{FCD3D7F4-A6C3-43E6-B31E-EA4E15E79D3A}" presName="hierRoot1" presStyleCnt="0"/>
      <dgm:spPr/>
    </dgm:pt>
    <dgm:pt modelId="{8C9F3CB0-A8E6-4A37-B0F2-FCB9BA826C3C}" type="pres">
      <dgm:prSet presAssocID="{FCD3D7F4-A6C3-43E6-B31E-EA4E15E79D3A}" presName="composite" presStyleCnt="0"/>
      <dgm:spPr/>
    </dgm:pt>
    <dgm:pt modelId="{AA373E2E-0DA8-4781-8BBB-167ED0C147E2}" type="pres">
      <dgm:prSet presAssocID="{FCD3D7F4-A6C3-43E6-B31E-EA4E15E79D3A}" presName="background" presStyleLbl="node0" presStyleIdx="0" presStyleCnt="1"/>
      <dgm:spPr/>
    </dgm:pt>
    <dgm:pt modelId="{B7146F3B-A414-4B35-800B-48F127EF6AA6}" type="pres">
      <dgm:prSet presAssocID="{FCD3D7F4-A6C3-43E6-B31E-EA4E15E79D3A}" presName="text" presStyleLbl="fgAcc0" presStyleIdx="0" presStyleCnt="1" custLinFactNeighborY="-975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C776166-296D-4ECE-86BE-DAC95BB7B827}" type="pres">
      <dgm:prSet presAssocID="{FCD3D7F4-A6C3-43E6-B31E-EA4E15E79D3A}" presName="hierChild2" presStyleCnt="0"/>
      <dgm:spPr/>
    </dgm:pt>
    <dgm:pt modelId="{EAB81C9E-3870-472F-8192-A9FD896D22F0}" type="pres">
      <dgm:prSet presAssocID="{FCD9752C-5B58-4690-A84F-FB9486423A17}" presName="Name10" presStyleLbl="parChTrans1D2" presStyleIdx="0" presStyleCnt="5"/>
      <dgm:spPr/>
      <dgm:t>
        <a:bodyPr/>
        <a:lstStyle/>
        <a:p>
          <a:endParaRPr lang="el-GR"/>
        </a:p>
      </dgm:t>
    </dgm:pt>
    <dgm:pt modelId="{75062040-79B9-471E-AC19-27BC110D6764}" type="pres">
      <dgm:prSet presAssocID="{275F93E0-A9B9-4705-B974-4A81DEECE59F}" presName="hierRoot2" presStyleCnt="0"/>
      <dgm:spPr/>
    </dgm:pt>
    <dgm:pt modelId="{1D656BFE-927F-4F04-8334-8BC9632CF8A8}" type="pres">
      <dgm:prSet presAssocID="{275F93E0-A9B9-4705-B974-4A81DEECE59F}" presName="composite2" presStyleCnt="0"/>
      <dgm:spPr/>
    </dgm:pt>
    <dgm:pt modelId="{7B70F1D4-DAD6-446B-8DAC-DF7BBBC35308}" type="pres">
      <dgm:prSet presAssocID="{275F93E0-A9B9-4705-B974-4A81DEECE59F}" presName="background2" presStyleLbl="node2" presStyleIdx="0" presStyleCnt="5"/>
      <dgm:spPr/>
    </dgm:pt>
    <dgm:pt modelId="{FF546D7A-8E5F-4E0F-A7BD-094E2B463F1F}" type="pres">
      <dgm:prSet presAssocID="{275F93E0-A9B9-4705-B974-4A81DEECE59F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E1804F0-A139-422B-9871-BFF4B95A1BEC}" type="pres">
      <dgm:prSet presAssocID="{275F93E0-A9B9-4705-B974-4A81DEECE59F}" presName="hierChild3" presStyleCnt="0"/>
      <dgm:spPr/>
    </dgm:pt>
    <dgm:pt modelId="{B851C7EF-109E-4C18-8BFC-F98ADADF58DD}" type="pres">
      <dgm:prSet presAssocID="{39BE1BDB-C18E-414D-AA4A-26629F3E99EF}" presName="Name10" presStyleLbl="parChTrans1D2" presStyleIdx="1" presStyleCnt="5"/>
      <dgm:spPr/>
      <dgm:t>
        <a:bodyPr/>
        <a:lstStyle/>
        <a:p>
          <a:endParaRPr lang="el-GR"/>
        </a:p>
      </dgm:t>
    </dgm:pt>
    <dgm:pt modelId="{36134215-061E-4C44-9C9C-11FFAB3C9D28}" type="pres">
      <dgm:prSet presAssocID="{E8B84753-22D7-4A97-B603-0958B8E10F39}" presName="hierRoot2" presStyleCnt="0"/>
      <dgm:spPr/>
    </dgm:pt>
    <dgm:pt modelId="{A17D7B41-8142-4E5C-B1FD-1A633650EB11}" type="pres">
      <dgm:prSet presAssocID="{E8B84753-22D7-4A97-B603-0958B8E10F39}" presName="composite2" presStyleCnt="0"/>
      <dgm:spPr/>
    </dgm:pt>
    <dgm:pt modelId="{62C136FE-2C82-4373-8ACF-F8A8EBD1A2B8}" type="pres">
      <dgm:prSet presAssocID="{E8B84753-22D7-4A97-B603-0958B8E10F39}" presName="background2" presStyleLbl="node2" presStyleIdx="1" presStyleCnt="5"/>
      <dgm:spPr/>
    </dgm:pt>
    <dgm:pt modelId="{DB2C834F-C258-444F-8DC0-CF1B16C7BCBA}" type="pres">
      <dgm:prSet presAssocID="{E8B84753-22D7-4A97-B603-0958B8E10F39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152E1E5-1039-4586-88C4-832FFA66B351}" type="pres">
      <dgm:prSet presAssocID="{E8B84753-22D7-4A97-B603-0958B8E10F39}" presName="hierChild3" presStyleCnt="0"/>
      <dgm:spPr/>
    </dgm:pt>
    <dgm:pt modelId="{3F311F76-E61F-4D16-B384-BB1C92733022}" type="pres">
      <dgm:prSet presAssocID="{55DC07FD-AB37-4340-8661-50C524C4CBCA}" presName="Name10" presStyleLbl="parChTrans1D2" presStyleIdx="2" presStyleCnt="5"/>
      <dgm:spPr/>
      <dgm:t>
        <a:bodyPr/>
        <a:lstStyle/>
        <a:p>
          <a:endParaRPr lang="el-GR"/>
        </a:p>
      </dgm:t>
    </dgm:pt>
    <dgm:pt modelId="{EA5D139F-0721-4F19-B800-00E8E99B0DBB}" type="pres">
      <dgm:prSet presAssocID="{C5128B63-F225-470F-936E-80B7B26CAEE2}" presName="hierRoot2" presStyleCnt="0"/>
      <dgm:spPr/>
    </dgm:pt>
    <dgm:pt modelId="{73F4FC73-41E0-46C3-B77E-175B12D4AEB9}" type="pres">
      <dgm:prSet presAssocID="{C5128B63-F225-470F-936E-80B7B26CAEE2}" presName="composite2" presStyleCnt="0"/>
      <dgm:spPr/>
    </dgm:pt>
    <dgm:pt modelId="{8E8A8A5B-863B-4029-8BC6-879A1E4462CF}" type="pres">
      <dgm:prSet presAssocID="{C5128B63-F225-470F-936E-80B7B26CAEE2}" presName="background2" presStyleLbl="node2" presStyleIdx="2" presStyleCnt="5"/>
      <dgm:spPr/>
    </dgm:pt>
    <dgm:pt modelId="{32EC0A4B-2DAF-42E5-9C23-AC43BAA1BFB0}" type="pres">
      <dgm:prSet presAssocID="{C5128B63-F225-470F-936E-80B7B26CAEE2}" presName="text2" presStyleLbl="fgAcc2" presStyleIdx="2" presStyleCnt="5" custLinFactY="33287" custLinFactNeighborY="1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822F46E-C9B2-4690-91AB-A4E3E51316DB}" type="pres">
      <dgm:prSet presAssocID="{C5128B63-F225-470F-936E-80B7B26CAEE2}" presName="hierChild3" presStyleCnt="0"/>
      <dgm:spPr/>
    </dgm:pt>
    <dgm:pt modelId="{498453A9-CF47-4292-B845-3140E3CAD126}" type="pres">
      <dgm:prSet presAssocID="{543C93F0-1C6D-4021-8525-8E102E5CF386}" presName="Name10" presStyleLbl="parChTrans1D2" presStyleIdx="3" presStyleCnt="5"/>
      <dgm:spPr/>
      <dgm:t>
        <a:bodyPr/>
        <a:lstStyle/>
        <a:p>
          <a:endParaRPr lang="el-GR"/>
        </a:p>
      </dgm:t>
    </dgm:pt>
    <dgm:pt modelId="{814EA35A-69E5-4215-B4CE-10A2C0BBA528}" type="pres">
      <dgm:prSet presAssocID="{372C7640-0409-4C13-A8A8-5C35AD8DEC3A}" presName="hierRoot2" presStyleCnt="0"/>
      <dgm:spPr/>
    </dgm:pt>
    <dgm:pt modelId="{76A51D3F-E7EE-4982-B44A-F2FFE94D6981}" type="pres">
      <dgm:prSet presAssocID="{372C7640-0409-4C13-A8A8-5C35AD8DEC3A}" presName="composite2" presStyleCnt="0"/>
      <dgm:spPr/>
    </dgm:pt>
    <dgm:pt modelId="{3F276BCB-050A-406F-A307-948AEFE56AA5}" type="pres">
      <dgm:prSet presAssocID="{372C7640-0409-4C13-A8A8-5C35AD8DEC3A}" presName="background2" presStyleLbl="node2" presStyleIdx="3" presStyleCnt="5"/>
      <dgm:spPr/>
    </dgm:pt>
    <dgm:pt modelId="{5DC82EAE-8A1B-4F74-BEC0-31369F6FFF7D}" type="pres">
      <dgm:prSet presAssocID="{372C7640-0409-4C13-A8A8-5C35AD8DEC3A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241AF33-9FCF-47F8-86FD-2C3219457CA2}" type="pres">
      <dgm:prSet presAssocID="{372C7640-0409-4C13-A8A8-5C35AD8DEC3A}" presName="hierChild3" presStyleCnt="0"/>
      <dgm:spPr/>
    </dgm:pt>
    <dgm:pt modelId="{9D63ADB7-E505-4AB1-A582-2C888FA3AEB1}" type="pres">
      <dgm:prSet presAssocID="{F7F190D1-87AE-4B25-8736-C3CED872D392}" presName="Name10" presStyleLbl="parChTrans1D2" presStyleIdx="4" presStyleCnt="5"/>
      <dgm:spPr/>
      <dgm:t>
        <a:bodyPr/>
        <a:lstStyle/>
        <a:p>
          <a:endParaRPr lang="el-GR"/>
        </a:p>
      </dgm:t>
    </dgm:pt>
    <dgm:pt modelId="{F596174D-E353-4304-8208-027B019F5F9C}" type="pres">
      <dgm:prSet presAssocID="{CCB0A327-FF69-4790-96E0-F0EA0BB6EF80}" presName="hierRoot2" presStyleCnt="0"/>
      <dgm:spPr/>
    </dgm:pt>
    <dgm:pt modelId="{DE189BC9-4711-4CA6-A93A-7CE57F3377DF}" type="pres">
      <dgm:prSet presAssocID="{CCB0A327-FF69-4790-96E0-F0EA0BB6EF80}" presName="composite2" presStyleCnt="0"/>
      <dgm:spPr/>
    </dgm:pt>
    <dgm:pt modelId="{9E4007FB-38C0-4DD2-8759-04C8E42E3F60}" type="pres">
      <dgm:prSet presAssocID="{CCB0A327-FF69-4790-96E0-F0EA0BB6EF80}" presName="background2" presStyleLbl="node2" presStyleIdx="4" presStyleCnt="5"/>
      <dgm:spPr/>
    </dgm:pt>
    <dgm:pt modelId="{2F206CC1-5E96-4302-945D-DF353D70E856}" type="pres">
      <dgm:prSet presAssocID="{CCB0A327-FF69-4790-96E0-F0EA0BB6EF80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876E803-5C0C-4B6E-97D5-08C2FA81C32C}" type="pres">
      <dgm:prSet presAssocID="{CCB0A327-FF69-4790-96E0-F0EA0BB6EF80}" presName="hierChild3" presStyleCnt="0"/>
      <dgm:spPr/>
    </dgm:pt>
  </dgm:ptLst>
  <dgm:cxnLst>
    <dgm:cxn modelId="{2D66FD34-846E-4790-8ED3-2BF7AA834396}" type="presOf" srcId="{CCB0A327-FF69-4790-96E0-F0EA0BB6EF80}" destId="{2F206CC1-5E96-4302-945D-DF353D70E856}" srcOrd="0" destOrd="0" presId="urn:microsoft.com/office/officeart/2005/8/layout/hierarchy1"/>
    <dgm:cxn modelId="{78C3F25D-3F1B-4774-9E50-30CD8C1EE0CA}" type="presOf" srcId="{1A89B4F5-104A-4E1B-844B-C219E20143F3}" destId="{28B96296-104B-43C5-B13F-604D823FF0C5}" srcOrd="0" destOrd="0" presId="urn:microsoft.com/office/officeart/2005/8/layout/hierarchy1"/>
    <dgm:cxn modelId="{AC5FCECB-C0DB-4FB1-97BE-01D38E79BCAD}" type="presOf" srcId="{543C93F0-1C6D-4021-8525-8E102E5CF386}" destId="{498453A9-CF47-4292-B845-3140E3CAD126}" srcOrd="0" destOrd="0" presId="urn:microsoft.com/office/officeart/2005/8/layout/hierarchy1"/>
    <dgm:cxn modelId="{D93262BA-75E3-4E3A-BDE3-15B3AF12B9A5}" srcId="{FCD3D7F4-A6C3-43E6-B31E-EA4E15E79D3A}" destId="{CCB0A327-FF69-4790-96E0-F0EA0BB6EF80}" srcOrd="4" destOrd="0" parTransId="{F7F190D1-87AE-4B25-8736-C3CED872D392}" sibTransId="{2D6BCB7F-00CB-45B7-A765-0DA2027C8CFB}"/>
    <dgm:cxn modelId="{9C412CFD-3D6A-4A80-852C-8C367948DF9F}" type="presOf" srcId="{E8B84753-22D7-4A97-B603-0958B8E10F39}" destId="{DB2C834F-C258-444F-8DC0-CF1B16C7BCBA}" srcOrd="0" destOrd="0" presId="urn:microsoft.com/office/officeart/2005/8/layout/hierarchy1"/>
    <dgm:cxn modelId="{7D7A0318-E4AE-42C5-A432-C74FD5A854CD}" type="presOf" srcId="{55DC07FD-AB37-4340-8661-50C524C4CBCA}" destId="{3F311F76-E61F-4D16-B384-BB1C92733022}" srcOrd="0" destOrd="0" presId="urn:microsoft.com/office/officeart/2005/8/layout/hierarchy1"/>
    <dgm:cxn modelId="{D6A2B819-4DFF-42B1-9939-54B84DE1299B}" type="presOf" srcId="{F7F190D1-87AE-4B25-8736-C3CED872D392}" destId="{9D63ADB7-E505-4AB1-A582-2C888FA3AEB1}" srcOrd="0" destOrd="0" presId="urn:microsoft.com/office/officeart/2005/8/layout/hierarchy1"/>
    <dgm:cxn modelId="{CEED36F5-C9A7-4458-AB5A-274A698F3922}" srcId="{FCD3D7F4-A6C3-43E6-B31E-EA4E15E79D3A}" destId="{372C7640-0409-4C13-A8A8-5C35AD8DEC3A}" srcOrd="3" destOrd="0" parTransId="{543C93F0-1C6D-4021-8525-8E102E5CF386}" sibTransId="{51041C7D-5F91-43D5-B3A8-7634A1466154}"/>
    <dgm:cxn modelId="{FF394B17-1C4B-47DB-A673-4EB2D31B6912}" type="presOf" srcId="{C5128B63-F225-470F-936E-80B7B26CAEE2}" destId="{32EC0A4B-2DAF-42E5-9C23-AC43BAA1BFB0}" srcOrd="0" destOrd="0" presId="urn:microsoft.com/office/officeart/2005/8/layout/hierarchy1"/>
    <dgm:cxn modelId="{B62A59E4-0E9F-4A6A-8015-103325D6A185}" srcId="{FCD3D7F4-A6C3-43E6-B31E-EA4E15E79D3A}" destId="{C5128B63-F225-470F-936E-80B7B26CAEE2}" srcOrd="2" destOrd="0" parTransId="{55DC07FD-AB37-4340-8661-50C524C4CBCA}" sibTransId="{539E3AAA-EA4C-4509-924B-ADDE28783D16}"/>
    <dgm:cxn modelId="{83B73651-4F94-465F-90ED-715A42FDBA84}" type="presOf" srcId="{FCD9752C-5B58-4690-A84F-FB9486423A17}" destId="{EAB81C9E-3870-472F-8192-A9FD896D22F0}" srcOrd="0" destOrd="0" presId="urn:microsoft.com/office/officeart/2005/8/layout/hierarchy1"/>
    <dgm:cxn modelId="{1A8EF9BB-9280-45EB-A202-F23A0CB4433B}" type="presOf" srcId="{FCD3D7F4-A6C3-43E6-B31E-EA4E15E79D3A}" destId="{B7146F3B-A414-4B35-800B-48F127EF6AA6}" srcOrd="0" destOrd="0" presId="urn:microsoft.com/office/officeart/2005/8/layout/hierarchy1"/>
    <dgm:cxn modelId="{97E21FD5-78CE-4A66-984B-F54E7CD3D5EB}" type="presOf" srcId="{39BE1BDB-C18E-414D-AA4A-26629F3E99EF}" destId="{B851C7EF-109E-4C18-8BFC-F98ADADF58DD}" srcOrd="0" destOrd="0" presId="urn:microsoft.com/office/officeart/2005/8/layout/hierarchy1"/>
    <dgm:cxn modelId="{88361E0B-7FAF-49C2-BDAE-2DFDD087A622}" srcId="{FCD3D7F4-A6C3-43E6-B31E-EA4E15E79D3A}" destId="{E8B84753-22D7-4A97-B603-0958B8E10F39}" srcOrd="1" destOrd="0" parTransId="{39BE1BDB-C18E-414D-AA4A-26629F3E99EF}" sibTransId="{90E7A1AF-A728-4A4E-B989-2F04283D6ABB}"/>
    <dgm:cxn modelId="{8E74D5C8-1441-484E-8867-8F23093695CE}" type="presOf" srcId="{275F93E0-A9B9-4705-B974-4A81DEECE59F}" destId="{FF546D7A-8E5F-4E0F-A7BD-094E2B463F1F}" srcOrd="0" destOrd="0" presId="urn:microsoft.com/office/officeart/2005/8/layout/hierarchy1"/>
    <dgm:cxn modelId="{0A3BA9C3-E87F-497E-9D89-0B6B64CF695A}" type="presOf" srcId="{372C7640-0409-4C13-A8A8-5C35AD8DEC3A}" destId="{5DC82EAE-8A1B-4F74-BEC0-31369F6FFF7D}" srcOrd="0" destOrd="0" presId="urn:microsoft.com/office/officeart/2005/8/layout/hierarchy1"/>
    <dgm:cxn modelId="{0401379A-C520-4B51-B486-9DB93CBE5C89}" srcId="{1A89B4F5-104A-4E1B-844B-C219E20143F3}" destId="{FCD3D7F4-A6C3-43E6-B31E-EA4E15E79D3A}" srcOrd="0" destOrd="0" parTransId="{B2804FF0-B707-49D4-A2F2-E2E6D25B9102}" sibTransId="{94AE15DA-5F01-4848-A355-0BAA93D18E55}"/>
    <dgm:cxn modelId="{9ACD1609-CE20-4C9D-99EC-2FFB88B2C5EC}" srcId="{FCD3D7F4-A6C3-43E6-B31E-EA4E15E79D3A}" destId="{275F93E0-A9B9-4705-B974-4A81DEECE59F}" srcOrd="0" destOrd="0" parTransId="{FCD9752C-5B58-4690-A84F-FB9486423A17}" sibTransId="{3719EE32-45A7-47B9-89F0-3F51275933E0}"/>
    <dgm:cxn modelId="{70E802C0-ECC8-4EB6-A08D-8E7F5C4D587A}" type="presParOf" srcId="{28B96296-104B-43C5-B13F-604D823FF0C5}" destId="{4568F579-D74B-4DBE-AE9E-A8C14E680A86}" srcOrd="0" destOrd="0" presId="urn:microsoft.com/office/officeart/2005/8/layout/hierarchy1"/>
    <dgm:cxn modelId="{F11F1AE5-8643-4865-B984-E8B7875FB0B0}" type="presParOf" srcId="{4568F579-D74B-4DBE-AE9E-A8C14E680A86}" destId="{8C9F3CB0-A8E6-4A37-B0F2-FCB9BA826C3C}" srcOrd="0" destOrd="0" presId="urn:microsoft.com/office/officeart/2005/8/layout/hierarchy1"/>
    <dgm:cxn modelId="{69355127-5179-49D3-B5AA-EA315C681C79}" type="presParOf" srcId="{8C9F3CB0-A8E6-4A37-B0F2-FCB9BA826C3C}" destId="{AA373E2E-0DA8-4781-8BBB-167ED0C147E2}" srcOrd="0" destOrd="0" presId="urn:microsoft.com/office/officeart/2005/8/layout/hierarchy1"/>
    <dgm:cxn modelId="{2E5BA6F2-0199-4F22-A959-342E45DB0F9E}" type="presParOf" srcId="{8C9F3CB0-A8E6-4A37-B0F2-FCB9BA826C3C}" destId="{B7146F3B-A414-4B35-800B-48F127EF6AA6}" srcOrd="1" destOrd="0" presId="urn:microsoft.com/office/officeart/2005/8/layout/hierarchy1"/>
    <dgm:cxn modelId="{79B7A328-B3C6-4517-B22B-5B57011892E5}" type="presParOf" srcId="{4568F579-D74B-4DBE-AE9E-A8C14E680A86}" destId="{6C776166-296D-4ECE-86BE-DAC95BB7B827}" srcOrd="1" destOrd="0" presId="urn:microsoft.com/office/officeart/2005/8/layout/hierarchy1"/>
    <dgm:cxn modelId="{E6661604-2666-4608-BC13-2850968F5B4E}" type="presParOf" srcId="{6C776166-296D-4ECE-86BE-DAC95BB7B827}" destId="{EAB81C9E-3870-472F-8192-A9FD896D22F0}" srcOrd="0" destOrd="0" presId="urn:microsoft.com/office/officeart/2005/8/layout/hierarchy1"/>
    <dgm:cxn modelId="{9394C3AF-1A44-46F7-B1F3-47D59DE5C99B}" type="presParOf" srcId="{6C776166-296D-4ECE-86BE-DAC95BB7B827}" destId="{75062040-79B9-471E-AC19-27BC110D6764}" srcOrd="1" destOrd="0" presId="urn:microsoft.com/office/officeart/2005/8/layout/hierarchy1"/>
    <dgm:cxn modelId="{EA7EADA9-654D-42A6-B476-9A6BA75E4634}" type="presParOf" srcId="{75062040-79B9-471E-AC19-27BC110D6764}" destId="{1D656BFE-927F-4F04-8334-8BC9632CF8A8}" srcOrd="0" destOrd="0" presId="urn:microsoft.com/office/officeart/2005/8/layout/hierarchy1"/>
    <dgm:cxn modelId="{11175B3B-C2EA-497F-8F61-07E1DADA2C70}" type="presParOf" srcId="{1D656BFE-927F-4F04-8334-8BC9632CF8A8}" destId="{7B70F1D4-DAD6-446B-8DAC-DF7BBBC35308}" srcOrd="0" destOrd="0" presId="urn:microsoft.com/office/officeart/2005/8/layout/hierarchy1"/>
    <dgm:cxn modelId="{9D73C3D5-E2D4-4DDE-AFF0-57153A7373A4}" type="presParOf" srcId="{1D656BFE-927F-4F04-8334-8BC9632CF8A8}" destId="{FF546D7A-8E5F-4E0F-A7BD-094E2B463F1F}" srcOrd="1" destOrd="0" presId="urn:microsoft.com/office/officeart/2005/8/layout/hierarchy1"/>
    <dgm:cxn modelId="{1D9E7C34-AFC9-4B5F-BC64-AA6D44EB5544}" type="presParOf" srcId="{75062040-79B9-471E-AC19-27BC110D6764}" destId="{FE1804F0-A139-422B-9871-BFF4B95A1BEC}" srcOrd="1" destOrd="0" presId="urn:microsoft.com/office/officeart/2005/8/layout/hierarchy1"/>
    <dgm:cxn modelId="{129502DF-6460-46DF-9193-8FAFAA161E49}" type="presParOf" srcId="{6C776166-296D-4ECE-86BE-DAC95BB7B827}" destId="{B851C7EF-109E-4C18-8BFC-F98ADADF58DD}" srcOrd="2" destOrd="0" presId="urn:microsoft.com/office/officeart/2005/8/layout/hierarchy1"/>
    <dgm:cxn modelId="{23F8E358-A3FD-45D6-A64D-E13C87F9C1DE}" type="presParOf" srcId="{6C776166-296D-4ECE-86BE-DAC95BB7B827}" destId="{36134215-061E-4C44-9C9C-11FFAB3C9D28}" srcOrd="3" destOrd="0" presId="urn:microsoft.com/office/officeart/2005/8/layout/hierarchy1"/>
    <dgm:cxn modelId="{C3B605C0-F3D9-48ED-8E4C-C59B3929E55A}" type="presParOf" srcId="{36134215-061E-4C44-9C9C-11FFAB3C9D28}" destId="{A17D7B41-8142-4E5C-B1FD-1A633650EB11}" srcOrd="0" destOrd="0" presId="urn:microsoft.com/office/officeart/2005/8/layout/hierarchy1"/>
    <dgm:cxn modelId="{9E98503B-CAA3-45D0-95F9-385D8ACF26C4}" type="presParOf" srcId="{A17D7B41-8142-4E5C-B1FD-1A633650EB11}" destId="{62C136FE-2C82-4373-8ACF-F8A8EBD1A2B8}" srcOrd="0" destOrd="0" presId="urn:microsoft.com/office/officeart/2005/8/layout/hierarchy1"/>
    <dgm:cxn modelId="{22066A13-5ED2-4B9E-BB43-E9075572DD78}" type="presParOf" srcId="{A17D7B41-8142-4E5C-B1FD-1A633650EB11}" destId="{DB2C834F-C258-444F-8DC0-CF1B16C7BCBA}" srcOrd="1" destOrd="0" presId="urn:microsoft.com/office/officeart/2005/8/layout/hierarchy1"/>
    <dgm:cxn modelId="{D8A7CE93-7D7D-4984-A1CE-69BA6BB5EF0C}" type="presParOf" srcId="{36134215-061E-4C44-9C9C-11FFAB3C9D28}" destId="{E152E1E5-1039-4586-88C4-832FFA66B351}" srcOrd="1" destOrd="0" presId="urn:microsoft.com/office/officeart/2005/8/layout/hierarchy1"/>
    <dgm:cxn modelId="{E6878D14-6919-4567-AB23-CDC99D2CD0DB}" type="presParOf" srcId="{6C776166-296D-4ECE-86BE-DAC95BB7B827}" destId="{3F311F76-E61F-4D16-B384-BB1C92733022}" srcOrd="4" destOrd="0" presId="urn:microsoft.com/office/officeart/2005/8/layout/hierarchy1"/>
    <dgm:cxn modelId="{9C01DB66-03B1-43A7-9288-B5F382FD615B}" type="presParOf" srcId="{6C776166-296D-4ECE-86BE-DAC95BB7B827}" destId="{EA5D139F-0721-4F19-B800-00E8E99B0DBB}" srcOrd="5" destOrd="0" presId="urn:microsoft.com/office/officeart/2005/8/layout/hierarchy1"/>
    <dgm:cxn modelId="{F297B58C-A364-4CFB-9E69-B5987007240D}" type="presParOf" srcId="{EA5D139F-0721-4F19-B800-00E8E99B0DBB}" destId="{73F4FC73-41E0-46C3-B77E-175B12D4AEB9}" srcOrd="0" destOrd="0" presId="urn:microsoft.com/office/officeart/2005/8/layout/hierarchy1"/>
    <dgm:cxn modelId="{0589230E-F77C-442A-9C3B-9D6969254E9B}" type="presParOf" srcId="{73F4FC73-41E0-46C3-B77E-175B12D4AEB9}" destId="{8E8A8A5B-863B-4029-8BC6-879A1E4462CF}" srcOrd="0" destOrd="0" presId="urn:microsoft.com/office/officeart/2005/8/layout/hierarchy1"/>
    <dgm:cxn modelId="{8D8306CE-D322-4040-9A7C-908A433C9901}" type="presParOf" srcId="{73F4FC73-41E0-46C3-B77E-175B12D4AEB9}" destId="{32EC0A4B-2DAF-42E5-9C23-AC43BAA1BFB0}" srcOrd="1" destOrd="0" presId="urn:microsoft.com/office/officeart/2005/8/layout/hierarchy1"/>
    <dgm:cxn modelId="{C7FF863B-9762-4F2A-9E0B-2F0E290803E0}" type="presParOf" srcId="{EA5D139F-0721-4F19-B800-00E8E99B0DBB}" destId="{8822F46E-C9B2-4690-91AB-A4E3E51316DB}" srcOrd="1" destOrd="0" presId="urn:microsoft.com/office/officeart/2005/8/layout/hierarchy1"/>
    <dgm:cxn modelId="{043BD2A9-A0EA-4682-B27D-22B680828181}" type="presParOf" srcId="{6C776166-296D-4ECE-86BE-DAC95BB7B827}" destId="{498453A9-CF47-4292-B845-3140E3CAD126}" srcOrd="6" destOrd="0" presId="urn:microsoft.com/office/officeart/2005/8/layout/hierarchy1"/>
    <dgm:cxn modelId="{AE63B617-BB02-4A5D-A451-F3A06010480F}" type="presParOf" srcId="{6C776166-296D-4ECE-86BE-DAC95BB7B827}" destId="{814EA35A-69E5-4215-B4CE-10A2C0BBA528}" srcOrd="7" destOrd="0" presId="urn:microsoft.com/office/officeart/2005/8/layout/hierarchy1"/>
    <dgm:cxn modelId="{43CA8DA4-68C3-4452-9DE2-9231D1ED8675}" type="presParOf" srcId="{814EA35A-69E5-4215-B4CE-10A2C0BBA528}" destId="{76A51D3F-E7EE-4982-B44A-F2FFE94D6981}" srcOrd="0" destOrd="0" presId="urn:microsoft.com/office/officeart/2005/8/layout/hierarchy1"/>
    <dgm:cxn modelId="{5569DBC1-1E9D-4FB8-93DA-F7C2305EA84D}" type="presParOf" srcId="{76A51D3F-E7EE-4982-B44A-F2FFE94D6981}" destId="{3F276BCB-050A-406F-A307-948AEFE56AA5}" srcOrd="0" destOrd="0" presId="urn:microsoft.com/office/officeart/2005/8/layout/hierarchy1"/>
    <dgm:cxn modelId="{CC3C113F-B297-428C-99E9-D14B245153C4}" type="presParOf" srcId="{76A51D3F-E7EE-4982-B44A-F2FFE94D6981}" destId="{5DC82EAE-8A1B-4F74-BEC0-31369F6FFF7D}" srcOrd="1" destOrd="0" presId="urn:microsoft.com/office/officeart/2005/8/layout/hierarchy1"/>
    <dgm:cxn modelId="{543190F3-E19C-4C39-AC4F-9688C53EA0FB}" type="presParOf" srcId="{814EA35A-69E5-4215-B4CE-10A2C0BBA528}" destId="{3241AF33-9FCF-47F8-86FD-2C3219457CA2}" srcOrd="1" destOrd="0" presId="urn:microsoft.com/office/officeart/2005/8/layout/hierarchy1"/>
    <dgm:cxn modelId="{A2691BE2-2B16-4E58-AB06-6520B4E28BD8}" type="presParOf" srcId="{6C776166-296D-4ECE-86BE-DAC95BB7B827}" destId="{9D63ADB7-E505-4AB1-A582-2C888FA3AEB1}" srcOrd="8" destOrd="0" presId="urn:microsoft.com/office/officeart/2005/8/layout/hierarchy1"/>
    <dgm:cxn modelId="{56734917-1829-4728-9D49-D9A8327454A0}" type="presParOf" srcId="{6C776166-296D-4ECE-86BE-DAC95BB7B827}" destId="{F596174D-E353-4304-8208-027B019F5F9C}" srcOrd="9" destOrd="0" presId="urn:microsoft.com/office/officeart/2005/8/layout/hierarchy1"/>
    <dgm:cxn modelId="{3F04827A-18B6-460A-9F9F-F0872B7D967C}" type="presParOf" srcId="{F596174D-E353-4304-8208-027B019F5F9C}" destId="{DE189BC9-4711-4CA6-A93A-7CE57F3377DF}" srcOrd="0" destOrd="0" presId="urn:microsoft.com/office/officeart/2005/8/layout/hierarchy1"/>
    <dgm:cxn modelId="{ECB397EA-A9A9-4059-AA37-5E263EED04E2}" type="presParOf" srcId="{DE189BC9-4711-4CA6-A93A-7CE57F3377DF}" destId="{9E4007FB-38C0-4DD2-8759-04C8E42E3F60}" srcOrd="0" destOrd="0" presId="urn:microsoft.com/office/officeart/2005/8/layout/hierarchy1"/>
    <dgm:cxn modelId="{1094E07F-6918-49BB-AC41-3EC03F779750}" type="presParOf" srcId="{DE189BC9-4711-4CA6-A93A-7CE57F3377DF}" destId="{2F206CC1-5E96-4302-945D-DF353D70E856}" srcOrd="1" destOrd="0" presId="urn:microsoft.com/office/officeart/2005/8/layout/hierarchy1"/>
    <dgm:cxn modelId="{2C23AA7E-67B5-4610-B424-AF4D5AA2810B}" type="presParOf" srcId="{F596174D-E353-4304-8208-027B019F5F9C}" destId="{3876E803-5C0C-4B6E-97D5-08C2FA81C32C}" srcOrd="1" destOrd="0" presId="urn:microsoft.com/office/officeart/2005/8/layout/hierarchy1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1913AE-C33C-460E-9F41-FE814C974BB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7B02212-1E65-4FC0-958D-14DF0F33188C}">
      <dgm:prSet phldrT="[Κείμενο]"/>
      <dgm:spPr/>
      <dgm:t>
        <a:bodyPr/>
        <a:lstStyle/>
        <a:p>
          <a:r>
            <a:rPr lang="el-GR" dirty="0" smtClean="0"/>
            <a:t>ΟΜΙΛΟΣ </a:t>
          </a:r>
          <a:r>
            <a:rPr lang="en-AU" dirty="0" smtClean="0"/>
            <a:t>ENVITEC </a:t>
          </a:r>
          <a:endParaRPr lang="el-GR" dirty="0"/>
        </a:p>
      </dgm:t>
    </dgm:pt>
    <dgm:pt modelId="{C161A974-A327-4CAA-913D-0780046B6F60}" type="parTrans" cxnId="{34CBE7CB-3B5A-42C5-94E0-25B88ED1B25A}">
      <dgm:prSet/>
      <dgm:spPr/>
      <dgm:t>
        <a:bodyPr/>
        <a:lstStyle/>
        <a:p>
          <a:endParaRPr lang="el-GR"/>
        </a:p>
      </dgm:t>
    </dgm:pt>
    <dgm:pt modelId="{85877A62-82C6-4C66-824D-C678B4CB716F}" type="sibTrans" cxnId="{34CBE7CB-3B5A-42C5-94E0-25B88ED1B25A}">
      <dgm:prSet/>
      <dgm:spPr/>
      <dgm:t>
        <a:bodyPr/>
        <a:lstStyle/>
        <a:p>
          <a:endParaRPr lang="el-GR"/>
        </a:p>
      </dgm:t>
    </dgm:pt>
    <dgm:pt modelId="{A4EB7AFB-4F09-4FCB-94BB-838A2B4963DE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Διαχείριση Νερού</a:t>
          </a:r>
          <a:endParaRPr lang="el-GR" dirty="0"/>
        </a:p>
      </dgm:t>
    </dgm:pt>
    <dgm:pt modelId="{0468499A-D4CA-4519-A9B9-EDE45C18CB8C}" type="parTrans" cxnId="{CEE00604-2FE0-4EA7-B286-90806CA9F86B}">
      <dgm:prSet/>
      <dgm:spPr/>
      <dgm:t>
        <a:bodyPr/>
        <a:lstStyle/>
        <a:p>
          <a:endParaRPr lang="el-GR"/>
        </a:p>
      </dgm:t>
    </dgm:pt>
    <dgm:pt modelId="{5B5E2F54-94FD-4518-B72E-66E2B59A5B51}" type="sibTrans" cxnId="{CEE00604-2FE0-4EA7-B286-90806CA9F86B}">
      <dgm:prSet/>
      <dgm:spPr/>
      <dgm:t>
        <a:bodyPr/>
        <a:lstStyle/>
        <a:p>
          <a:endParaRPr lang="el-GR"/>
        </a:p>
      </dgm:t>
    </dgm:pt>
    <dgm:pt modelId="{18C13A4C-D7EF-4310-B6EE-61FD32955A99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Εγκαταστάσεις Επεξεργασίας Αστικών Λυμάτων</a:t>
          </a:r>
          <a:endParaRPr lang="el-GR" dirty="0"/>
        </a:p>
      </dgm:t>
    </dgm:pt>
    <dgm:pt modelId="{A9DA6758-DE4C-4B21-8572-0D12EBD483ED}" type="parTrans" cxnId="{E88D7DAA-989B-4566-8B15-6A306BD09130}">
      <dgm:prSet/>
      <dgm:spPr/>
      <dgm:t>
        <a:bodyPr/>
        <a:lstStyle/>
        <a:p>
          <a:endParaRPr lang="el-GR"/>
        </a:p>
      </dgm:t>
    </dgm:pt>
    <dgm:pt modelId="{AC3A3CB0-B511-4FAD-9ADC-30487A93BE09}" type="sibTrans" cxnId="{E88D7DAA-989B-4566-8B15-6A306BD09130}">
      <dgm:prSet/>
      <dgm:spPr/>
      <dgm:t>
        <a:bodyPr/>
        <a:lstStyle/>
        <a:p>
          <a:endParaRPr lang="el-GR"/>
        </a:p>
      </dgm:t>
    </dgm:pt>
    <dgm:pt modelId="{8ABED292-8A01-4045-84D3-8DEBC5C12CB5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Αστικά </a:t>
          </a:r>
        </a:p>
        <a:p>
          <a:r>
            <a:rPr lang="el-GR" dirty="0" smtClean="0"/>
            <a:t>Στερεά Απόβλητα</a:t>
          </a:r>
          <a:endParaRPr lang="el-GR" dirty="0"/>
        </a:p>
      </dgm:t>
    </dgm:pt>
    <dgm:pt modelId="{0589094B-87E6-4E72-B389-59B9B1F935EE}" type="parTrans" cxnId="{55294218-C100-4A13-A07E-812844F2B08B}">
      <dgm:prSet/>
      <dgm:spPr/>
      <dgm:t>
        <a:bodyPr/>
        <a:lstStyle/>
        <a:p>
          <a:endParaRPr lang="el-GR"/>
        </a:p>
      </dgm:t>
    </dgm:pt>
    <dgm:pt modelId="{74BDF0B0-DC2F-427E-BD5D-DE3BF72A4CB2}" type="sibTrans" cxnId="{55294218-C100-4A13-A07E-812844F2B08B}">
      <dgm:prSet/>
      <dgm:spPr/>
      <dgm:t>
        <a:bodyPr/>
        <a:lstStyle/>
        <a:p>
          <a:endParaRPr lang="el-GR"/>
        </a:p>
      </dgm:t>
    </dgm:pt>
    <dgm:pt modelId="{8C637A0E-F1A8-4A4D-B4A7-0ABF77114AFB}">
      <dgm:prSet phldrT="[Κείμενο]" phldr="1"/>
      <dgm:spPr/>
      <dgm:t>
        <a:bodyPr/>
        <a:lstStyle/>
        <a:p>
          <a:endParaRPr lang="el-GR"/>
        </a:p>
      </dgm:t>
    </dgm:pt>
    <dgm:pt modelId="{AB503EFA-201F-4117-BC7D-EF628DAFCFD2}" type="parTrans" cxnId="{F5093B9B-94ED-49C6-A8B5-C5914F2628FA}">
      <dgm:prSet/>
      <dgm:spPr/>
      <dgm:t>
        <a:bodyPr/>
        <a:lstStyle/>
        <a:p>
          <a:endParaRPr lang="el-GR"/>
        </a:p>
      </dgm:t>
    </dgm:pt>
    <dgm:pt modelId="{1FBE76D5-658D-4021-8560-A71B7A928557}" type="sibTrans" cxnId="{F5093B9B-94ED-49C6-A8B5-C5914F2628FA}">
      <dgm:prSet/>
      <dgm:spPr/>
      <dgm:t>
        <a:bodyPr/>
        <a:lstStyle/>
        <a:p>
          <a:endParaRPr lang="el-GR"/>
        </a:p>
      </dgm:t>
    </dgm:pt>
    <dgm:pt modelId="{0B6B9E18-61AB-4F68-837F-3AA4D627DF51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Εγκαταστάσεις Επεξεργασίας Βιομηχανικών Λυμάτων</a:t>
          </a:r>
          <a:endParaRPr lang="el-GR" dirty="0"/>
        </a:p>
      </dgm:t>
    </dgm:pt>
    <dgm:pt modelId="{41363927-1B47-45CE-9C5A-DAD2A18CEDD1}" type="parTrans" cxnId="{7785B454-AA61-415E-BBF4-48C2C12A17ED}">
      <dgm:prSet/>
      <dgm:spPr/>
      <dgm:t>
        <a:bodyPr/>
        <a:lstStyle/>
        <a:p>
          <a:endParaRPr lang="el-GR"/>
        </a:p>
      </dgm:t>
    </dgm:pt>
    <dgm:pt modelId="{98EFCF96-8AFF-4790-A848-0843FEE3FB58}" type="sibTrans" cxnId="{7785B454-AA61-415E-BBF4-48C2C12A17ED}">
      <dgm:prSet/>
      <dgm:spPr/>
      <dgm:t>
        <a:bodyPr/>
        <a:lstStyle/>
        <a:p>
          <a:endParaRPr lang="el-GR"/>
        </a:p>
      </dgm:t>
    </dgm:pt>
    <dgm:pt modelId="{8C10FC69-01B4-474C-BE85-B6843D282475}">
      <dgm:prSet phldrT="[Κείμενο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dirty="0" smtClean="0"/>
            <a:t>Ανανεώσιμες Πηγές Ενέργειας</a:t>
          </a:r>
          <a:endParaRPr lang="el-GR" dirty="0"/>
        </a:p>
      </dgm:t>
    </dgm:pt>
    <dgm:pt modelId="{075593AF-099A-47DA-8F25-BA2603C23881}" type="parTrans" cxnId="{0E82993D-1F6A-47D3-A6BC-D480F4158AA4}">
      <dgm:prSet/>
      <dgm:spPr/>
      <dgm:t>
        <a:bodyPr/>
        <a:lstStyle/>
        <a:p>
          <a:endParaRPr lang="el-GR"/>
        </a:p>
      </dgm:t>
    </dgm:pt>
    <dgm:pt modelId="{D16DB41C-4CF0-4594-A31B-DDF7AA8DF15A}" type="sibTrans" cxnId="{0E82993D-1F6A-47D3-A6BC-D480F4158AA4}">
      <dgm:prSet/>
      <dgm:spPr/>
      <dgm:t>
        <a:bodyPr/>
        <a:lstStyle/>
        <a:p>
          <a:endParaRPr lang="el-GR"/>
        </a:p>
      </dgm:t>
    </dgm:pt>
    <dgm:pt modelId="{24E89C7A-F9EE-4876-BAF7-A1D106DD8C76}" type="pres">
      <dgm:prSet presAssocID="{DD1913AE-C33C-460E-9F41-FE814C974BB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6C7C83E-6F2A-4A5C-976A-6E4E86F643DF}" type="pres">
      <dgm:prSet presAssocID="{C7B02212-1E65-4FC0-958D-14DF0F33188C}" presName="centerShape" presStyleLbl="node0" presStyleIdx="0" presStyleCnt="1"/>
      <dgm:spPr/>
      <dgm:t>
        <a:bodyPr/>
        <a:lstStyle/>
        <a:p>
          <a:endParaRPr lang="el-GR"/>
        </a:p>
      </dgm:t>
    </dgm:pt>
    <dgm:pt modelId="{D547B6F3-4F2D-4D12-A256-CC95F6DE1D95}" type="pres">
      <dgm:prSet presAssocID="{0468499A-D4CA-4519-A9B9-EDE45C18CB8C}" presName="parTrans" presStyleLbl="sibTrans2D1" presStyleIdx="0" presStyleCnt="5"/>
      <dgm:spPr/>
      <dgm:t>
        <a:bodyPr/>
        <a:lstStyle/>
        <a:p>
          <a:endParaRPr lang="el-GR"/>
        </a:p>
      </dgm:t>
    </dgm:pt>
    <dgm:pt modelId="{2B707D37-C715-4601-BED1-7C29D3B9646B}" type="pres">
      <dgm:prSet presAssocID="{0468499A-D4CA-4519-A9B9-EDE45C18CB8C}" presName="connectorText" presStyleLbl="sibTrans2D1" presStyleIdx="0" presStyleCnt="5"/>
      <dgm:spPr/>
      <dgm:t>
        <a:bodyPr/>
        <a:lstStyle/>
        <a:p>
          <a:endParaRPr lang="el-GR"/>
        </a:p>
      </dgm:t>
    </dgm:pt>
    <dgm:pt modelId="{436ACB54-9747-409F-8F22-384D3E1123B9}" type="pres">
      <dgm:prSet presAssocID="{A4EB7AFB-4F09-4FCB-94BB-838A2B4963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B220724-F83A-4182-8E3A-573FEE97F5D5}" type="pres">
      <dgm:prSet presAssocID="{A9DA6758-DE4C-4B21-8572-0D12EBD483ED}" presName="parTrans" presStyleLbl="sibTrans2D1" presStyleIdx="1" presStyleCnt="5"/>
      <dgm:spPr/>
      <dgm:t>
        <a:bodyPr/>
        <a:lstStyle/>
        <a:p>
          <a:endParaRPr lang="el-GR"/>
        </a:p>
      </dgm:t>
    </dgm:pt>
    <dgm:pt modelId="{864B20E3-DCF3-41A4-8532-B62D3CEB9BAC}" type="pres">
      <dgm:prSet presAssocID="{A9DA6758-DE4C-4B21-8572-0D12EBD483ED}" presName="connectorText" presStyleLbl="sibTrans2D1" presStyleIdx="1" presStyleCnt="5"/>
      <dgm:spPr/>
      <dgm:t>
        <a:bodyPr/>
        <a:lstStyle/>
        <a:p>
          <a:endParaRPr lang="el-GR"/>
        </a:p>
      </dgm:t>
    </dgm:pt>
    <dgm:pt modelId="{33A6B48B-D2A6-4C96-9713-0A026EC8F984}" type="pres">
      <dgm:prSet presAssocID="{18C13A4C-D7EF-4310-B6EE-61FD32955A9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7CACA37-4BE5-47B5-8DB9-46E2E045CF9B}" type="pres">
      <dgm:prSet presAssocID="{075593AF-099A-47DA-8F25-BA2603C23881}" presName="parTrans" presStyleLbl="sibTrans2D1" presStyleIdx="2" presStyleCnt="5"/>
      <dgm:spPr/>
      <dgm:t>
        <a:bodyPr/>
        <a:lstStyle/>
        <a:p>
          <a:endParaRPr lang="el-GR"/>
        </a:p>
      </dgm:t>
    </dgm:pt>
    <dgm:pt modelId="{31607593-FFFB-4799-B68D-E315E79D522C}" type="pres">
      <dgm:prSet presAssocID="{075593AF-099A-47DA-8F25-BA2603C23881}" presName="connectorText" presStyleLbl="sibTrans2D1" presStyleIdx="2" presStyleCnt="5"/>
      <dgm:spPr/>
      <dgm:t>
        <a:bodyPr/>
        <a:lstStyle/>
        <a:p>
          <a:endParaRPr lang="el-GR"/>
        </a:p>
      </dgm:t>
    </dgm:pt>
    <dgm:pt modelId="{E5C1DD99-96F1-4106-B155-DDED2A477DA3}" type="pres">
      <dgm:prSet presAssocID="{8C10FC69-01B4-474C-BE85-B6843D28247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E48E126-4F8D-48A2-AB2C-89AEA1AE0AD5}" type="pres">
      <dgm:prSet presAssocID="{41363927-1B47-45CE-9C5A-DAD2A18CEDD1}" presName="parTrans" presStyleLbl="sibTrans2D1" presStyleIdx="3" presStyleCnt="5"/>
      <dgm:spPr/>
      <dgm:t>
        <a:bodyPr/>
        <a:lstStyle/>
        <a:p>
          <a:endParaRPr lang="el-GR"/>
        </a:p>
      </dgm:t>
    </dgm:pt>
    <dgm:pt modelId="{F442B1FD-D1A5-45DC-81DD-27BB5E17E28E}" type="pres">
      <dgm:prSet presAssocID="{41363927-1B47-45CE-9C5A-DAD2A18CEDD1}" presName="connectorText" presStyleLbl="sibTrans2D1" presStyleIdx="3" presStyleCnt="5"/>
      <dgm:spPr/>
      <dgm:t>
        <a:bodyPr/>
        <a:lstStyle/>
        <a:p>
          <a:endParaRPr lang="el-GR"/>
        </a:p>
      </dgm:t>
    </dgm:pt>
    <dgm:pt modelId="{C7EAF1A8-1215-43B1-AC7B-7B96EC0BDC6D}" type="pres">
      <dgm:prSet presAssocID="{0B6B9E18-61AB-4F68-837F-3AA4D627DF5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F2EEDAE-942D-44B0-AE8E-C01D1872FC3A}" type="pres">
      <dgm:prSet presAssocID="{0589094B-87E6-4E72-B389-59B9B1F935EE}" presName="parTrans" presStyleLbl="sibTrans2D1" presStyleIdx="4" presStyleCnt="5"/>
      <dgm:spPr/>
      <dgm:t>
        <a:bodyPr/>
        <a:lstStyle/>
        <a:p>
          <a:endParaRPr lang="el-GR"/>
        </a:p>
      </dgm:t>
    </dgm:pt>
    <dgm:pt modelId="{87F51C46-ACEC-4157-84F1-1B84845FD8B6}" type="pres">
      <dgm:prSet presAssocID="{0589094B-87E6-4E72-B389-59B9B1F935EE}" presName="connectorText" presStyleLbl="sibTrans2D1" presStyleIdx="4" presStyleCnt="5"/>
      <dgm:spPr/>
      <dgm:t>
        <a:bodyPr/>
        <a:lstStyle/>
        <a:p>
          <a:endParaRPr lang="el-GR"/>
        </a:p>
      </dgm:t>
    </dgm:pt>
    <dgm:pt modelId="{5ACCFDE1-C314-4FF9-B31E-B39021AB3520}" type="pres">
      <dgm:prSet presAssocID="{8ABED292-8A01-4045-84D3-8DEBC5C12CB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785B454-AA61-415E-BBF4-48C2C12A17ED}" srcId="{C7B02212-1E65-4FC0-958D-14DF0F33188C}" destId="{0B6B9E18-61AB-4F68-837F-3AA4D627DF51}" srcOrd="3" destOrd="0" parTransId="{41363927-1B47-45CE-9C5A-DAD2A18CEDD1}" sibTransId="{98EFCF96-8AFF-4790-A848-0843FEE3FB58}"/>
    <dgm:cxn modelId="{3ECC47C8-280F-4ACA-B046-D0A0392C56D4}" type="presOf" srcId="{8ABED292-8A01-4045-84D3-8DEBC5C12CB5}" destId="{5ACCFDE1-C314-4FF9-B31E-B39021AB3520}" srcOrd="0" destOrd="0" presId="urn:microsoft.com/office/officeart/2005/8/layout/radial5"/>
    <dgm:cxn modelId="{25215CC6-C14E-4D6E-BC1B-D4066CBEA31C}" type="presOf" srcId="{0589094B-87E6-4E72-B389-59B9B1F935EE}" destId="{87F51C46-ACEC-4157-84F1-1B84845FD8B6}" srcOrd="1" destOrd="0" presId="urn:microsoft.com/office/officeart/2005/8/layout/radial5"/>
    <dgm:cxn modelId="{DCDE5C17-A1A2-4373-B6C4-7CA7D389C666}" type="presOf" srcId="{0589094B-87E6-4E72-B389-59B9B1F935EE}" destId="{FF2EEDAE-942D-44B0-AE8E-C01D1872FC3A}" srcOrd="0" destOrd="0" presId="urn:microsoft.com/office/officeart/2005/8/layout/radial5"/>
    <dgm:cxn modelId="{FC62E25C-E14E-4A80-A0EE-A93202982B57}" type="presOf" srcId="{075593AF-099A-47DA-8F25-BA2603C23881}" destId="{A7CACA37-4BE5-47B5-8DB9-46E2E045CF9B}" srcOrd="0" destOrd="0" presId="urn:microsoft.com/office/officeart/2005/8/layout/radial5"/>
    <dgm:cxn modelId="{B7C48D8E-B421-4D2D-8AE7-0721DADB1681}" type="presOf" srcId="{18C13A4C-D7EF-4310-B6EE-61FD32955A99}" destId="{33A6B48B-D2A6-4C96-9713-0A026EC8F984}" srcOrd="0" destOrd="0" presId="urn:microsoft.com/office/officeart/2005/8/layout/radial5"/>
    <dgm:cxn modelId="{59C3B71F-9620-44CD-B49C-4FB7F56F0AB2}" type="presOf" srcId="{41363927-1B47-45CE-9C5A-DAD2A18CEDD1}" destId="{F442B1FD-D1A5-45DC-81DD-27BB5E17E28E}" srcOrd="1" destOrd="0" presId="urn:microsoft.com/office/officeart/2005/8/layout/radial5"/>
    <dgm:cxn modelId="{C53199FD-4733-45B2-BF71-D3D8B0233847}" type="presOf" srcId="{A4EB7AFB-4F09-4FCB-94BB-838A2B4963DE}" destId="{436ACB54-9747-409F-8F22-384D3E1123B9}" srcOrd="0" destOrd="0" presId="urn:microsoft.com/office/officeart/2005/8/layout/radial5"/>
    <dgm:cxn modelId="{95E42FF9-B74F-4AA6-B295-FF6E31000C9B}" type="presOf" srcId="{8C10FC69-01B4-474C-BE85-B6843D282475}" destId="{E5C1DD99-96F1-4106-B155-DDED2A477DA3}" srcOrd="0" destOrd="0" presId="urn:microsoft.com/office/officeart/2005/8/layout/radial5"/>
    <dgm:cxn modelId="{E736DAA8-8ED3-48C0-AEAB-E23A508573A9}" type="presOf" srcId="{A9DA6758-DE4C-4B21-8572-0D12EBD483ED}" destId="{7B220724-F83A-4182-8E3A-573FEE97F5D5}" srcOrd="0" destOrd="0" presId="urn:microsoft.com/office/officeart/2005/8/layout/radial5"/>
    <dgm:cxn modelId="{F5093B9B-94ED-49C6-A8B5-C5914F2628FA}" srcId="{DD1913AE-C33C-460E-9F41-FE814C974BBD}" destId="{8C637A0E-F1A8-4A4D-B4A7-0ABF77114AFB}" srcOrd="1" destOrd="0" parTransId="{AB503EFA-201F-4117-BC7D-EF628DAFCFD2}" sibTransId="{1FBE76D5-658D-4021-8560-A71B7A928557}"/>
    <dgm:cxn modelId="{CEE00604-2FE0-4EA7-B286-90806CA9F86B}" srcId="{C7B02212-1E65-4FC0-958D-14DF0F33188C}" destId="{A4EB7AFB-4F09-4FCB-94BB-838A2B4963DE}" srcOrd="0" destOrd="0" parTransId="{0468499A-D4CA-4519-A9B9-EDE45C18CB8C}" sibTransId="{5B5E2F54-94FD-4518-B72E-66E2B59A5B51}"/>
    <dgm:cxn modelId="{0E82993D-1F6A-47D3-A6BC-D480F4158AA4}" srcId="{C7B02212-1E65-4FC0-958D-14DF0F33188C}" destId="{8C10FC69-01B4-474C-BE85-B6843D282475}" srcOrd="2" destOrd="0" parTransId="{075593AF-099A-47DA-8F25-BA2603C23881}" sibTransId="{D16DB41C-4CF0-4594-A31B-DDF7AA8DF15A}"/>
    <dgm:cxn modelId="{55294218-C100-4A13-A07E-812844F2B08B}" srcId="{C7B02212-1E65-4FC0-958D-14DF0F33188C}" destId="{8ABED292-8A01-4045-84D3-8DEBC5C12CB5}" srcOrd="4" destOrd="0" parTransId="{0589094B-87E6-4E72-B389-59B9B1F935EE}" sibTransId="{74BDF0B0-DC2F-427E-BD5D-DE3BF72A4CB2}"/>
    <dgm:cxn modelId="{E88D7DAA-989B-4566-8B15-6A306BD09130}" srcId="{C7B02212-1E65-4FC0-958D-14DF0F33188C}" destId="{18C13A4C-D7EF-4310-B6EE-61FD32955A99}" srcOrd="1" destOrd="0" parTransId="{A9DA6758-DE4C-4B21-8572-0D12EBD483ED}" sibTransId="{AC3A3CB0-B511-4FAD-9ADC-30487A93BE09}"/>
    <dgm:cxn modelId="{90A0D8F0-87D8-432C-9DF4-4728BF382DA4}" type="presOf" srcId="{C7B02212-1E65-4FC0-958D-14DF0F33188C}" destId="{A6C7C83E-6F2A-4A5C-976A-6E4E86F643DF}" srcOrd="0" destOrd="0" presId="urn:microsoft.com/office/officeart/2005/8/layout/radial5"/>
    <dgm:cxn modelId="{A041E1CE-7912-457B-8521-4B4310E66C17}" type="presOf" srcId="{41363927-1B47-45CE-9C5A-DAD2A18CEDD1}" destId="{6E48E126-4F8D-48A2-AB2C-89AEA1AE0AD5}" srcOrd="0" destOrd="0" presId="urn:microsoft.com/office/officeart/2005/8/layout/radial5"/>
    <dgm:cxn modelId="{6D21B87E-1818-4A38-AB2A-A3D55804BFA2}" type="presOf" srcId="{A9DA6758-DE4C-4B21-8572-0D12EBD483ED}" destId="{864B20E3-DCF3-41A4-8532-B62D3CEB9BAC}" srcOrd="1" destOrd="0" presId="urn:microsoft.com/office/officeart/2005/8/layout/radial5"/>
    <dgm:cxn modelId="{C1185F1F-354B-4880-B49B-40ACE6359978}" type="presOf" srcId="{DD1913AE-C33C-460E-9F41-FE814C974BBD}" destId="{24E89C7A-F9EE-4876-BAF7-A1D106DD8C76}" srcOrd="0" destOrd="0" presId="urn:microsoft.com/office/officeart/2005/8/layout/radial5"/>
    <dgm:cxn modelId="{490E2C7E-21C1-4F3B-AE6E-C09631C97BDC}" type="presOf" srcId="{0468499A-D4CA-4519-A9B9-EDE45C18CB8C}" destId="{2B707D37-C715-4601-BED1-7C29D3B9646B}" srcOrd="1" destOrd="0" presId="urn:microsoft.com/office/officeart/2005/8/layout/radial5"/>
    <dgm:cxn modelId="{2B1072CA-9F63-4774-BD3E-5CA5973520AA}" type="presOf" srcId="{0468499A-D4CA-4519-A9B9-EDE45C18CB8C}" destId="{D547B6F3-4F2D-4D12-A256-CC95F6DE1D95}" srcOrd="0" destOrd="0" presId="urn:microsoft.com/office/officeart/2005/8/layout/radial5"/>
    <dgm:cxn modelId="{334417E8-4478-461B-9A06-F95B5C258D8A}" type="presOf" srcId="{075593AF-099A-47DA-8F25-BA2603C23881}" destId="{31607593-FFFB-4799-B68D-E315E79D522C}" srcOrd="1" destOrd="0" presId="urn:microsoft.com/office/officeart/2005/8/layout/radial5"/>
    <dgm:cxn modelId="{BA32F517-1057-4A16-93CA-217F3697F0BF}" type="presOf" srcId="{0B6B9E18-61AB-4F68-837F-3AA4D627DF51}" destId="{C7EAF1A8-1215-43B1-AC7B-7B96EC0BDC6D}" srcOrd="0" destOrd="0" presId="urn:microsoft.com/office/officeart/2005/8/layout/radial5"/>
    <dgm:cxn modelId="{34CBE7CB-3B5A-42C5-94E0-25B88ED1B25A}" srcId="{DD1913AE-C33C-460E-9F41-FE814C974BBD}" destId="{C7B02212-1E65-4FC0-958D-14DF0F33188C}" srcOrd="0" destOrd="0" parTransId="{C161A974-A327-4CAA-913D-0780046B6F60}" sibTransId="{85877A62-82C6-4C66-824D-C678B4CB716F}"/>
    <dgm:cxn modelId="{B6854A3F-5ED2-4CD9-9FEC-A634505505B1}" type="presParOf" srcId="{24E89C7A-F9EE-4876-BAF7-A1D106DD8C76}" destId="{A6C7C83E-6F2A-4A5C-976A-6E4E86F643DF}" srcOrd="0" destOrd="0" presId="urn:microsoft.com/office/officeart/2005/8/layout/radial5"/>
    <dgm:cxn modelId="{0B2C54CD-903C-48D5-A5F7-1FE600D98E9A}" type="presParOf" srcId="{24E89C7A-F9EE-4876-BAF7-A1D106DD8C76}" destId="{D547B6F3-4F2D-4D12-A256-CC95F6DE1D95}" srcOrd="1" destOrd="0" presId="urn:microsoft.com/office/officeart/2005/8/layout/radial5"/>
    <dgm:cxn modelId="{DFB7D38C-907C-477A-AA08-7C6E609587DF}" type="presParOf" srcId="{D547B6F3-4F2D-4D12-A256-CC95F6DE1D95}" destId="{2B707D37-C715-4601-BED1-7C29D3B9646B}" srcOrd="0" destOrd="0" presId="urn:microsoft.com/office/officeart/2005/8/layout/radial5"/>
    <dgm:cxn modelId="{C23A5B52-429B-4976-BC30-F5D5DD2CBFAF}" type="presParOf" srcId="{24E89C7A-F9EE-4876-BAF7-A1D106DD8C76}" destId="{436ACB54-9747-409F-8F22-384D3E1123B9}" srcOrd="2" destOrd="0" presId="urn:microsoft.com/office/officeart/2005/8/layout/radial5"/>
    <dgm:cxn modelId="{8A5AB9AA-D0E9-41BE-99EA-F7A270BB348A}" type="presParOf" srcId="{24E89C7A-F9EE-4876-BAF7-A1D106DD8C76}" destId="{7B220724-F83A-4182-8E3A-573FEE97F5D5}" srcOrd="3" destOrd="0" presId="urn:microsoft.com/office/officeart/2005/8/layout/radial5"/>
    <dgm:cxn modelId="{F3B9C534-E56C-4D45-9594-7E7BCCA17E7F}" type="presParOf" srcId="{7B220724-F83A-4182-8E3A-573FEE97F5D5}" destId="{864B20E3-DCF3-41A4-8532-B62D3CEB9BAC}" srcOrd="0" destOrd="0" presId="urn:microsoft.com/office/officeart/2005/8/layout/radial5"/>
    <dgm:cxn modelId="{6BD1B7A5-7851-491C-A91B-64BD7ED790B9}" type="presParOf" srcId="{24E89C7A-F9EE-4876-BAF7-A1D106DD8C76}" destId="{33A6B48B-D2A6-4C96-9713-0A026EC8F984}" srcOrd="4" destOrd="0" presId="urn:microsoft.com/office/officeart/2005/8/layout/radial5"/>
    <dgm:cxn modelId="{9F7D517F-4A75-4BAE-9EF3-13346A86CB4D}" type="presParOf" srcId="{24E89C7A-F9EE-4876-BAF7-A1D106DD8C76}" destId="{A7CACA37-4BE5-47B5-8DB9-46E2E045CF9B}" srcOrd="5" destOrd="0" presId="urn:microsoft.com/office/officeart/2005/8/layout/radial5"/>
    <dgm:cxn modelId="{EDCEB713-0627-44B1-BF93-AE6336872D56}" type="presParOf" srcId="{A7CACA37-4BE5-47B5-8DB9-46E2E045CF9B}" destId="{31607593-FFFB-4799-B68D-E315E79D522C}" srcOrd="0" destOrd="0" presId="urn:microsoft.com/office/officeart/2005/8/layout/radial5"/>
    <dgm:cxn modelId="{604E3567-EB22-4A16-85D8-556C51902826}" type="presParOf" srcId="{24E89C7A-F9EE-4876-BAF7-A1D106DD8C76}" destId="{E5C1DD99-96F1-4106-B155-DDED2A477DA3}" srcOrd="6" destOrd="0" presId="urn:microsoft.com/office/officeart/2005/8/layout/radial5"/>
    <dgm:cxn modelId="{8ED03300-EE34-4486-997B-0D5A88F66E05}" type="presParOf" srcId="{24E89C7A-F9EE-4876-BAF7-A1D106DD8C76}" destId="{6E48E126-4F8D-48A2-AB2C-89AEA1AE0AD5}" srcOrd="7" destOrd="0" presId="urn:microsoft.com/office/officeart/2005/8/layout/radial5"/>
    <dgm:cxn modelId="{05990DA9-5D62-49D6-BC21-706EC5816BC7}" type="presParOf" srcId="{6E48E126-4F8D-48A2-AB2C-89AEA1AE0AD5}" destId="{F442B1FD-D1A5-45DC-81DD-27BB5E17E28E}" srcOrd="0" destOrd="0" presId="urn:microsoft.com/office/officeart/2005/8/layout/radial5"/>
    <dgm:cxn modelId="{5D26B8AD-CC35-462C-943A-AF19072EE0CF}" type="presParOf" srcId="{24E89C7A-F9EE-4876-BAF7-A1D106DD8C76}" destId="{C7EAF1A8-1215-43B1-AC7B-7B96EC0BDC6D}" srcOrd="8" destOrd="0" presId="urn:microsoft.com/office/officeart/2005/8/layout/radial5"/>
    <dgm:cxn modelId="{20E94AE3-3E4D-4D76-99BC-56E47DB5368B}" type="presParOf" srcId="{24E89C7A-F9EE-4876-BAF7-A1D106DD8C76}" destId="{FF2EEDAE-942D-44B0-AE8E-C01D1872FC3A}" srcOrd="9" destOrd="0" presId="urn:microsoft.com/office/officeart/2005/8/layout/radial5"/>
    <dgm:cxn modelId="{BA8491CC-1FF9-49D8-8AD5-EA27F14A3FB5}" type="presParOf" srcId="{FF2EEDAE-942D-44B0-AE8E-C01D1872FC3A}" destId="{87F51C46-ACEC-4157-84F1-1B84845FD8B6}" srcOrd="0" destOrd="0" presId="urn:microsoft.com/office/officeart/2005/8/layout/radial5"/>
    <dgm:cxn modelId="{5AA4E2B5-72DE-456F-A105-56AC523577FE}" type="presParOf" srcId="{24E89C7A-F9EE-4876-BAF7-A1D106DD8C76}" destId="{5ACCFDE1-C314-4FF9-B31E-B39021AB3520}" srcOrd="10" destOrd="0" presId="urn:microsoft.com/office/officeart/2005/8/layout/radial5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3ADB7-E505-4AB1-A582-2C888FA3AEB1}">
      <dsp:nvSpPr>
        <dsp:cNvPr id="0" name=""/>
        <dsp:cNvSpPr/>
      </dsp:nvSpPr>
      <dsp:spPr>
        <a:xfrm>
          <a:off x="4038652" y="1906419"/>
          <a:ext cx="3350508" cy="483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562"/>
              </a:lnTo>
              <a:lnTo>
                <a:pt x="3350508" y="356562"/>
              </a:lnTo>
              <a:lnTo>
                <a:pt x="3350508" y="483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453A9-CF47-4292-B845-3140E3CAD126}">
      <dsp:nvSpPr>
        <dsp:cNvPr id="0" name=""/>
        <dsp:cNvSpPr/>
      </dsp:nvSpPr>
      <dsp:spPr>
        <a:xfrm>
          <a:off x="4038652" y="1906419"/>
          <a:ext cx="1675254" cy="483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562"/>
              </a:lnTo>
              <a:lnTo>
                <a:pt x="1675254" y="356562"/>
              </a:lnTo>
              <a:lnTo>
                <a:pt x="1675254" y="483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11F76-E61F-4D16-B384-BB1C92733022}">
      <dsp:nvSpPr>
        <dsp:cNvPr id="0" name=""/>
        <dsp:cNvSpPr/>
      </dsp:nvSpPr>
      <dsp:spPr>
        <a:xfrm>
          <a:off x="3992932" y="1906419"/>
          <a:ext cx="91440" cy="16044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44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1C7EF-109E-4C18-8BFC-F98ADADF58DD}">
      <dsp:nvSpPr>
        <dsp:cNvPr id="0" name=""/>
        <dsp:cNvSpPr/>
      </dsp:nvSpPr>
      <dsp:spPr>
        <a:xfrm>
          <a:off x="2363398" y="1906419"/>
          <a:ext cx="1675254" cy="483538"/>
        </a:xfrm>
        <a:custGeom>
          <a:avLst/>
          <a:gdLst/>
          <a:ahLst/>
          <a:cxnLst/>
          <a:rect l="0" t="0" r="0" b="0"/>
          <a:pathLst>
            <a:path>
              <a:moveTo>
                <a:pt x="1675254" y="0"/>
              </a:moveTo>
              <a:lnTo>
                <a:pt x="1675254" y="356562"/>
              </a:lnTo>
              <a:lnTo>
                <a:pt x="0" y="356562"/>
              </a:lnTo>
              <a:lnTo>
                <a:pt x="0" y="483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81C9E-3870-472F-8192-A9FD896D22F0}">
      <dsp:nvSpPr>
        <dsp:cNvPr id="0" name=""/>
        <dsp:cNvSpPr/>
      </dsp:nvSpPr>
      <dsp:spPr>
        <a:xfrm>
          <a:off x="688144" y="1906419"/>
          <a:ext cx="3350508" cy="483538"/>
        </a:xfrm>
        <a:custGeom>
          <a:avLst/>
          <a:gdLst/>
          <a:ahLst/>
          <a:cxnLst/>
          <a:rect l="0" t="0" r="0" b="0"/>
          <a:pathLst>
            <a:path>
              <a:moveTo>
                <a:pt x="3350508" y="0"/>
              </a:moveTo>
              <a:lnTo>
                <a:pt x="3350508" y="356562"/>
              </a:lnTo>
              <a:lnTo>
                <a:pt x="0" y="356562"/>
              </a:lnTo>
              <a:lnTo>
                <a:pt x="0" y="483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73E2E-0DA8-4781-8BBB-167ED0C147E2}">
      <dsp:nvSpPr>
        <dsp:cNvPr id="0" name=""/>
        <dsp:cNvSpPr/>
      </dsp:nvSpPr>
      <dsp:spPr>
        <a:xfrm>
          <a:off x="3353320" y="103604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46F3B-A414-4B35-800B-48F127EF6AA6}">
      <dsp:nvSpPr>
        <dsp:cNvPr id="0" name=""/>
        <dsp:cNvSpPr/>
      </dsp:nvSpPr>
      <dsp:spPr>
        <a:xfrm>
          <a:off x="3505616" y="118072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ENVITEC A</a:t>
          </a:r>
          <a:r>
            <a:rPr lang="el-GR" sz="1400" kern="1200" dirty="0" smtClean="0"/>
            <a:t>.</a:t>
          </a:r>
          <a:r>
            <a:rPr lang="en-US" sz="1400" kern="1200" dirty="0" smtClean="0"/>
            <a:t>E</a:t>
          </a:r>
          <a:r>
            <a:rPr lang="el-GR" sz="1400" kern="1200" dirty="0" smtClean="0"/>
            <a:t>.</a:t>
          </a:r>
          <a:endParaRPr lang="el-GR" sz="1400" kern="1200" dirty="0"/>
        </a:p>
      </dsp:txBody>
      <dsp:txXfrm>
        <a:off x="3531108" y="1206221"/>
        <a:ext cx="1319678" cy="819386"/>
      </dsp:txXfrm>
    </dsp:sp>
    <dsp:sp modelId="{7B70F1D4-DAD6-446B-8DAC-DF7BBBC35308}">
      <dsp:nvSpPr>
        <dsp:cNvPr id="0" name=""/>
        <dsp:cNvSpPr/>
      </dsp:nvSpPr>
      <dsp:spPr>
        <a:xfrm>
          <a:off x="2812" y="238995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546D7A-8E5F-4E0F-A7BD-094E2B463F1F}">
      <dsp:nvSpPr>
        <dsp:cNvPr id="0" name=""/>
        <dsp:cNvSpPr/>
      </dsp:nvSpPr>
      <dsp:spPr>
        <a:xfrm>
          <a:off x="155108" y="253463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SANIPRIME A</a:t>
          </a:r>
          <a:r>
            <a:rPr lang="el-GR" sz="1400" kern="1200" dirty="0" smtClean="0"/>
            <a:t>.</a:t>
          </a:r>
          <a:r>
            <a:rPr lang="en-US" sz="1400" kern="1200" dirty="0" smtClean="0"/>
            <a:t>E</a:t>
          </a:r>
          <a:r>
            <a:rPr lang="el-GR" sz="1400" kern="1200" dirty="0" smtClean="0"/>
            <a:t>.</a:t>
          </a:r>
          <a:endParaRPr lang="el-GR" sz="1400" kern="1200" dirty="0"/>
        </a:p>
      </dsp:txBody>
      <dsp:txXfrm>
        <a:off x="180600" y="2560131"/>
        <a:ext cx="1319678" cy="819386"/>
      </dsp:txXfrm>
    </dsp:sp>
    <dsp:sp modelId="{62C136FE-2C82-4373-8ACF-F8A8EBD1A2B8}">
      <dsp:nvSpPr>
        <dsp:cNvPr id="0" name=""/>
        <dsp:cNvSpPr/>
      </dsp:nvSpPr>
      <dsp:spPr>
        <a:xfrm>
          <a:off x="1678066" y="238995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C834F-C258-444F-8DC0-CF1B16C7BCBA}">
      <dsp:nvSpPr>
        <dsp:cNvPr id="0" name=""/>
        <dsp:cNvSpPr/>
      </dsp:nvSpPr>
      <dsp:spPr>
        <a:xfrm>
          <a:off x="1830362" y="253463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ENVITEC </a:t>
          </a:r>
          <a:r>
            <a:rPr lang="el-GR" sz="1400" kern="1200" dirty="0" smtClean="0"/>
            <a:t>ΑΝΑΝΕΩΣΙΜΕΣ Α.Ε.</a:t>
          </a:r>
          <a:endParaRPr lang="el-GR" sz="1400" kern="1200" dirty="0"/>
        </a:p>
      </dsp:txBody>
      <dsp:txXfrm>
        <a:off x="1855854" y="2560131"/>
        <a:ext cx="1319678" cy="819386"/>
      </dsp:txXfrm>
    </dsp:sp>
    <dsp:sp modelId="{8E8A8A5B-863B-4029-8BC6-879A1E4462CF}">
      <dsp:nvSpPr>
        <dsp:cNvPr id="0" name=""/>
        <dsp:cNvSpPr/>
      </dsp:nvSpPr>
      <dsp:spPr>
        <a:xfrm>
          <a:off x="3353320" y="3510911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C0A4B-2DAF-42E5-9C23-AC43BAA1BFB0}">
      <dsp:nvSpPr>
        <dsp:cNvPr id="0" name=""/>
        <dsp:cNvSpPr/>
      </dsp:nvSpPr>
      <dsp:spPr>
        <a:xfrm>
          <a:off x="3505616" y="3655592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ΚΟΙΝΟΠΡΑΞΙΕΣ ΣΚΟΠΟΥ</a:t>
          </a:r>
          <a:endParaRPr lang="el-GR" sz="1400" kern="1200" dirty="0"/>
        </a:p>
      </dsp:txBody>
      <dsp:txXfrm>
        <a:off x="3531108" y="3681084"/>
        <a:ext cx="1319678" cy="819386"/>
      </dsp:txXfrm>
    </dsp:sp>
    <dsp:sp modelId="{3F276BCB-050A-406F-A307-948AEFE56AA5}">
      <dsp:nvSpPr>
        <dsp:cNvPr id="0" name=""/>
        <dsp:cNvSpPr/>
      </dsp:nvSpPr>
      <dsp:spPr>
        <a:xfrm>
          <a:off x="5028574" y="238995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82EAE-8A1B-4F74-BEC0-31369F6FFF7D}">
      <dsp:nvSpPr>
        <dsp:cNvPr id="0" name=""/>
        <dsp:cNvSpPr/>
      </dsp:nvSpPr>
      <dsp:spPr>
        <a:xfrm>
          <a:off x="5180870" y="253463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ENVITEC </a:t>
          </a:r>
          <a:r>
            <a:rPr lang="el-GR" sz="1400" kern="1200" dirty="0" smtClean="0"/>
            <a:t>ΕΝΕΡΓΕΙΑΚΗ Α.Ε.</a:t>
          </a: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400" kern="1200" dirty="0"/>
        </a:p>
      </dsp:txBody>
      <dsp:txXfrm>
        <a:off x="5206362" y="2560131"/>
        <a:ext cx="1319678" cy="819386"/>
      </dsp:txXfrm>
    </dsp:sp>
    <dsp:sp modelId="{9E4007FB-38C0-4DD2-8759-04C8E42E3F60}">
      <dsp:nvSpPr>
        <dsp:cNvPr id="0" name=""/>
        <dsp:cNvSpPr/>
      </dsp:nvSpPr>
      <dsp:spPr>
        <a:xfrm>
          <a:off x="6703828" y="2389958"/>
          <a:ext cx="1370662" cy="8703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06CC1-5E96-4302-945D-DF353D70E856}">
      <dsp:nvSpPr>
        <dsp:cNvPr id="0" name=""/>
        <dsp:cNvSpPr/>
      </dsp:nvSpPr>
      <dsp:spPr>
        <a:xfrm>
          <a:off x="6856124" y="2534639"/>
          <a:ext cx="1370662" cy="870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ΑΙΟΛΙΚΑ ΠΑΡΚΑ ΜΟΙΡΩΝ Α.Ε.</a:t>
          </a:r>
          <a:endParaRPr lang="el-GR" sz="1400" kern="1200" dirty="0"/>
        </a:p>
      </dsp:txBody>
      <dsp:txXfrm>
        <a:off x="6881616" y="2560131"/>
        <a:ext cx="1319678" cy="819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7C83E-6F2A-4A5C-976A-6E4E86F643DF}">
      <dsp:nvSpPr>
        <dsp:cNvPr id="0" name=""/>
        <dsp:cNvSpPr/>
      </dsp:nvSpPr>
      <dsp:spPr>
        <a:xfrm>
          <a:off x="3448756" y="1866523"/>
          <a:ext cx="1332086" cy="13320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ΟΜΙΛΟΣ </a:t>
          </a:r>
          <a:r>
            <a:rPr lang="en-AU" sz="2000" kern="1200" dirty="0" smtClean="0"/>
            <a:t>ENVITEC </a:t>
          </a:r>
          <a:endParaRPr lang="el-GR" sz="2000" kern="1200" dirty="0"/>
        </a:p>
      </dsp:txBody>
      <dsp:txXfrm>
        <a:off x="3643835" y="2061602"/>
        <a:ext cx="941928" cy="941928"/>
      </dsp:txXfrm>
    </dsp:sp>
    <dsp:sp modelId="{D547B6F3-4F2D-4D12-A256-CC95F6DE1D95}">
      <dsp:nvSpPr>
        <dsp:cNvPr id="0" name=""/>
        <dsp:cNvSpPr/>
      </dsp:nvSpPr>
      <dsp:spPr>
        <a:xfrm rot="16200000">
          <a:off x="3973814" y="1382038"/>
          <a:ext cx="281971" cy="452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4016110" y="1514916"/>
        <a:ext cx="197380" cy="271745"/>
      </dsp:txXfrm>
    </dsp:sp>
    <dsp:sp modelId="{436ACB54-9747-409F-8F22-384D3E1123B9}">
      <dsp:nvSpPr>
        <dsp:cNvPr id="0" name=""/>
        <dsp:cNvSpPr/>
      </dsp:nvSpPr>
      <dsp:spPr>
        <a:xfrm>
          <a:off x="3448756" y="2415"/>
          <a:ext cx="1332086" cy="1332086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Διαχείριση Νερού</a:t>
          </a:r>
          <a:endParaRPr lang="el-GR" sz="1100" kern="1200" dirty="0"/>
        </a:p>
      </dsp:txBody>
      <dsp:txXfrm>
        <a:off x="3643835" y="197494"/>
        <a:ext cx="941928" cy="941928"/>
      </dsp:txXfrm>
    </dsp:sp>
    <dsp:sp modelId="{7B220724-F83A-4182-8E3A-573FEE97F5D5}">
      <dsp:nvSpPr>
        <dsp:cNvPr id="0" name=""/>
        <dsp:cNvSpPr/>
      </dsp:nvSpPr>
      <dsp:spPr>
        <a:xfrm rot="20520000">
          <a:off x="4852660" y="2020557"/>
          <a:ext cx="281971" cy="452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4854730" y="2124209"/>
        <a:ext cx="197380" cy="271745"/>
      </dsp:txXfrm>
    </dsp:sp>
    <dsp:sp modelId="{33A6B48B-D2A6-4C96-9713-0A026EC8F984}">
      <dsp:nvSpPr>
        <dsp:cNvPr id="0" name=""/>
        <dsp:cNvSpPr/>
      </dsp:nvSpPr>
      <dsp:spPr>
        <a:xfrm>
          <a:off x="5221628" y="1290482"/>
          <a:ext cx="1332086" cy="1332086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Εγκαταστάσεις Επεξεργασίας Αστικών Λυμάτων</a:t>
          </a:r>
          <a:endParaRPr lang="el-GR" sz="1100" kern="1200" dirty="0"/>
        </a:p>
      </dsp:txBody>
      <dsp:txXfrm>
        <a:off x="5416707" y="1485561"/>
        <a:ext cx="941928" cy="941928"/>
      </dsp:txXfrm>
    </dsp:sp>
    <dsp:sp modelId="{A7CACA37-4BE5-47B5-8DB9-46E2E045CF9B}">
      <dsp:nvSpPr>
        <dsp:cNvPr id="0" name=""/>
        <dsp:cNvSpPr/>
      </dsp:nvSpPr>
      <dsp:spPr>
        <a:xfrm rot="3240000">
          <a:off x="4516971" y="3053702"/>
          <a:ext cx="281971" cy="452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4534406" y="3110066"/>
        <a:ext cx="197380" cy="271745"/>
      </dsp:txXfrm>
    </dsp:sp>
    <dsp:sp modelId="{E5C1DD99-96F1-4106-B155-DDED2A477DA3}">
      <dsp:nvSpPr>
        <dsp:cNvPr id="0" name=""/>
        <dsp:cNvSpPr/>
      </dsp:nvSpPr>
      <dsp:spPr>
        <a:xfrm>
          <a:off x="4544451" y="3374618"/>
          <a:ext cx="1332086" cy="1332086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Ανανεώσιμες Πηγές Ενέργειας</a:t>
          </a:r>
          <a:endParaRPr lang="el-GR" sz="1100" kern="1200" dirty="0"/>
        </a:p>
      </dsp:txBody>
      <dsp:txXfrm>
        <a:off x="4739530" y="3569697"/>
        <a:ext cx="941928" cy="941928"/>
      </dsp:txXfrm>
    </dsp:sp>
    <dsp:sp modelId="{6E48E126-4F8D-48A2-AB2C-89AEA1AE0AD5}">
      <dsp:nvSpPr>
        <dsp:cNvPr id="0" name=""/>
        <dsp:cNvSpPr/>
      </dsp:nvSpPr>
      <dsp:spPr>
        <a:xfrm rot="7560000">
          <a:off x="3430657" y="3053702"/>
          <a:ext cx="281971" cy="452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 rot="10800000">
        <a:off x="3497813" y="3110066"/>
        <a:ext cx="197380" cy="271745"/>
      </dsp:txXfrm>
    </dsp:sp>
    <dsp:sp modelId="{C7EAF1A8-1215-43B1-AC7B-7B96EC0BDC6D}">
      <dsp:nvSpPr>
        <dsp:cNvPr id="0" name=""/>
        <dsp:cNvSpPr/>
      </dsp:nvSpPr>
      <dsp:spPr>
        <a:xfrm>
          <a:off x="2353061" y="3374618"/>
          <a:ext cx="1332086" cy="1332086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Εγκαταστάσεις Επεξεργασίας Βιομηχανικών Λυμάτων</a:t>
          </a:r>
          <a:endParaRPr lang="el-GR" sz="1100" kern="1200" dirty="0"/>
        </a:p>
      </dsp:txBody>
      <dsp:txXfrm>
        <a:off x="2548140" y="3569697"/>
        <a:ext cx="941928" cy="941928"/>
      </dsp:txXfrm>
    </dsp:sp>
    <dsp:sp modelId="{FF2EEDAE-942D-44B0-AE8E-C01D1872FC3A}">
      <dsp:nvSpPr>
        <dsp:cNvPr id="0" name=""/>
        <dsp:cNvSpPr/>
      </dsp:nvSpPr>
      <dsp:spPr>
        <a:xfrm rot="11880000">
          <a:off x="3094968" y="2020557"/>
          <a:ext cx="281971" cy="4529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 rot="10800000">
        <a:off x="3177489" y="2124209"/>
        <a:ext cx="197380" cy="271745"/>
      </dsp:txXfrm>
    </dsp:sp>
    <dsp:sp modelId="{5ACCFDE1-C314-4FF9-B31E-B39021AB3520}">
      <dsp:nvSpPr>
        <dsp:cNvPr id="0" name=""/>
        <dsp:cNvSpPr/>
      </dsp:nvSpPr>
      <dsp:spPr>
        <a:xfrm>
          <a:off x="1675885" y="1290482"/>
          <a:ext cx="1332086" cy="1332086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Αστικά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Στερεά Απόβλητα</a:t>
          </a:r>
          <a:endParaRPr lang="el-GR" sz="1100" kern="1200" dirty="0"/>
        </a:p>
      </dsp:txBody>
      <dsp:txXfrm>
        <a:off x="1870964" y="1485561"/>
        <a:ext cx="941928" cy="941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0.03615</cdr:x>
      <cdr:y>0.24381</cdr:y>
    </cdr:from>
    <cdr:to>
      <cdr:x>0.16266</cdr:x>
      <cdr:y>0.32508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016" y="86409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dirty="0" smtClean="0"/>
            <a:t>54%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0.37955</cdr:x>
      <cdr:y>0.24381</cdr:y>
    </cdr:from>
    <cdr:to>
      <cdr:x>0.52414</cdr:x>
      <cdr:y>0.32508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512168" y="864096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dirty="0" smtClean="0"/>
            <a:t>46%</a:t>
          </a:r>
          <a:endParaRPr lang="el-G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0.07407</cdr:x>
      <cdr:y>0.23913</cdr:y>
    </cdr:from>
    <cdr:to>
      <cdr:x>0.22222</cdr:x>
      <cdr:y>0.32609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" y="792088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dirty="0" smtClean="0"/>
            <a:t>57%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0.38889</cdr:x>
      <cdr:y>0.23913</cdr:y>
    </cdr:from>
    <cdr:to>
      <cdr:x>0.53704</cdr:x>
      <cdr:y>0.32609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12168" y="792088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dirty="0" smtClean="0"/>
            <a:t>43%</a:t>
          </a:r>
          <a:endParaRPr lang="el-GR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61088-C657-4597-8AD9-8CEEDEDDAD38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18F9D-256B-45F6-AE3F-1F6A0C90E1E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8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8F9D-256B-45F6-AE3F-1F6A0C90E1E0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513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578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784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197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291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370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782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46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976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288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075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457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948E-6066-4BAA-98AA-7A1C57EDAEDF}" type="datetimeFigureOut">
              <a:rPr lang="el-GR" smtClean="0"/>
              <a:t>19/06/2015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FD9A3-3351-42E0-8314-A49E91C555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029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99592" y="1268761"/>
            <a:ext cx="7558608" cy="233169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5000" dirty="0" smtClean="0"/>
              <a:t>ENVITEC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sz="4200" dirty="0" smtClean="0"/>
              <a:t>ΑΝΩΝΥΜΗ ΕΤΑΙΡΕΙΑ </a:t>
            </a:r>
            <a:br>
              <a:rPr lang="el-GR" sz="4200" dirty="0" smtClean="0"/>
            </a:br>
            <a:r>
              <a:rPr lang="el-GR" sz="4200" dirty="0" smtClean="0"/>
              <a:t>ΤΕΧΝΙΚΩΝ ΚΑΙ </a:t>
            </a:r>
            <a:br>
              <a:rPr lang="el-GR" sz="4200" dirty="0" smtClean="0"/>
            </a:br>
            <a:r>
              <a:rPr lang="el-GR" sz="4200" dirty="0" smtClean="0"/>
              <a:t>ΠΕΡΙΒΑΛΛΟΝΤΙΚΩΝ ΕΡΓΩΝ</a:t>
            </a:r>
            <a:endParaRPr lang="el-GR" sz="4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4" name="Εικόνα 3" descr="Logo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149080"/>
            <a:ext cx="3096344" cy="137305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826408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Ανέλαβε την εκτέλεση του έργου με τίτλο « Εγκατάσταση επεξεργασίας λυμάτων Οικισμών Ποτού </a:t>
            </a:r>
            <a:r>
              <a:rPr lang="el-GR" dirty="0" err="1" smtClean="0"/>
              <a:t>Λιμεναρίων</a:t>
            </a:r>
            <a:r>
              <a:rPr lang="el-GR" dirty="0" smtClean="0"/>
              <a:t> δήμου Θάσου 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</a:t>
            </a:r>
            <a:r>
              <a:rPr lang="el-GR" dirty="0" smtClean="0"/>
              <a:t>Σημαντικό μέγεθος των δαπανών που καταλογίσθηκαν στη χρήση 2014 αφορούν δαπάνες αξιολόγησης και προετοιμασίας έργων που έχουν κατοχυρωθεί στην εταιρεία μας αλλά θα υπογραφούν στην επόμενη χρήση.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66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περιεχομένου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36654"/>
            <a:ext cx="8136904" cy="5312626"/>
          </a:xfrm>
        </p:spPr>
      </p:pic>
    </p:spTree>
    <p:extLst>
      <p:ext uri="{BB962C8B-B14F-4D97-AF65-F5344CB8AC3E}">
        <p14:creationId xmlns:p14="http://schemas.microsoft.com/office/powerpoint/2010/main" val="21996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6" y="852672"/>
            <a:ext cx="9002287" cy="515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8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/>
              <a:t>ΙΔΙΑ ΚΕΦΑΛΑΙΑ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2778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142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/>
              <a:t>ΟΙΚΟΝΟΜΙΚΑ ΣΤΟΙΧΕΙΑ (€)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8067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243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ΑΝΑΛΥΣΗ ΚΥΚΛΟΥ ΕΡΓΑΣΙΩΝ</a:t>
            </a:r>
            <a:endParaRPr lang="el-GR" dirty="0"/>
          </a:p>
        </p:txBody>
      </p:sp>
      <p:graphicFrame>
        <p:nvGraphicFramePr>
          <p:cNvPr id="5" name="Γράφημα 4"/>
          <p:cNvGraphicFramePr/>
          <p:nvPr>
            <p:extLst>
              <p:ext uri="{D42A27DB-BD31-4B8C-83A1-F6EECF244321}">
                <p14:modId xmlns:p14="http://schemas.microsoft.com/office/powerpoint/2010/main" val="1091806704"/>
              </p:ext>
            </p:extLst>
          </p:nvPr>
        </p:nvGraphicFramePr>
        <p:xfrm>
          <a:off x="4644008" y="1916832"/>
          <a:ext cx="3984104" cy="3544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Γράφημα 8"/>
          <p:cNvGraphicFramePr/>
          <p:nvPr>
            <p:extLst>
              <p:ext uri="{D42A27DB-BD31-4B8C-83A1-F6EECF244321}">
                <p14:modId xmlns:p14="http://schemas.microsoft.com/office/powerpoint/2010/main" val="1209581357"/>
              </p:ext>
            </p:extLst>
          </p:nvPr>
        </p:nvGraphicFramePr>
        <p:xfrm>
          <a:off x="539552" y="1988840"/>
          <a:ext cx="388843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68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ΑΝΑΛΥΣΗ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452600"/>
              </p:ext>
            </p:extLst>
          </p:nvPr>
        </p:nvGraphicFramePr>
        <p:xfrm>
          <a:off x="457200" y="1600200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736"/>
                <a:gridCol w="1584176"/>
                <a:gridCol w="1656184"/>
                <a:gridCol w="1450504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2014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AU" dirty="0" smtClean="0"/>
                        <a:t>ROE</a:t>
                      </a:r>
                    </a:p>
                    <a:p>
                      <a:pPr marL="0" indent="0">
                        <a:buNone/>
                      </a:pPr>
                      <a:r>
                        <a:rPr lang="en-AU" dirty="0" smtClean="0"/>
                        <a:t>(</a:t>
                      </a:r>
                      <a:r>
                        <a:rPr lang="el-GR" dirty="0" smtClean="0"/>
                        <a:t>Απόδοση</a:t>
                      </a:r>
                      <a:r>
                        <a:rPr lang="el-GR" baseline="0" dirty="0" smtClean="0"/>
                        <a:t> Ιδίων Κεφαλαίων μετά φόρων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-5%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2. </a:t>
                      </a:r>
                      <a:r>
                        <a:rPr lang="en-AU" dirty="0" smtClean="0"/>
                        <a:t>GPM</a:t>
                      </a:r>
                    </a:p>
                    <a:p>
                      <a:r>
                        <a:rPr lang="en-AU" dirty="0" smtClean="0"/>
                        <a:t>(</a:t>
                      </a:r>
                      <a:r>
                        <a:rPr lang="el-GR" dirty="0" smtClean="0"/>
                        <a:t>Μικτό</a:t>
                      </a:r>
                      <a:r>
                        <a:rPr lang="el-GR" baseline="0" dirty="0" smtClean="0"/>
                        <a:t> Περιθώριο Κέρδους)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49%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46%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41%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3. </a:t>
                      </a:r>
                      <a:r>
                        <a:rPr lang="en-AU" dirty="0" smtClean="0"/>
                        <a:t>NPM</a:t>
                      </a:r>
                    </a:p>
                    <a:p>
                      <a:r>
                        <a:rPr lang="en-AU" dirty="0" smtClean="0"/>
                        <a:t>(</a:t>
                      </a:r>
                      <a:r>
                        <a:rPr lang="el-GR" dirty="0" smtClean="0"/>
                        <a:t>Καθαρό</a:t>
                      </a:r>
                      <a:r>
                        <a:rPr lang="el-GR" baseline="0" dirty="0" smtClean="0"/>
                        <a:t> Περιθώριο Κέρδους)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21%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9%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-16%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4. Κέρδη ανά Μετοχή  (</a:t>
                      </a:r>
                      <a:r>
                        <a:rPr lang="en-AU" dirty="0" smtClean="0"/>
                        <a:t> EPS</a:t>
                      </a:r>
                      <a:r>
                        <a:rPr lang="en-AU" baseline="0" dirty="0" smtClean="0"/>
                        <a:t> ) </a:t>
                      </a:r>
                      <a:r>
                        <a:rPr lang="el-GR" baseline="0" dirty="0" smtClean="0"/>
                        <a:t>μετά φόρων με σταθερό αριθμό μετοχών 9.920.000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0,28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0,10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-0,16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4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ΠΡΟΟΠΤΙΚΕΣ &amp; ΣΤΟΧΟΙ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 ΑΥΞΗΜΕΝΟ ΜΕΡΙΔΙΟ ΣΕ ΕΡΓΑ ΚΑΤΑΣΚΕΥΗΣ ΠΕΡΙΒΑΛΛΟΝΤΙΚΩΝ ΕΓΚΑΤΑΣΤΑΣΕΩΝ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ΑΥΞΗΜΕΝΟ ΜΕΡΙΔΙΟ ΣΕ ΕΡΓΑ ΔΙΑΧΕΙΡΙΣΗΣ ΠΕΡΙΒΑΛΛΟΝΤΙΚΩΝ ΕΡΓΩΝ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</a:t>
            </a:r>
            <a:r>
              <a:rPr lang="el-GR" dirty="0" smtClean="0"/>
              <a:t>ΠΡΟΩΘΗΣΗ </a:t>
            </a:r>
            <a:r>
              <a:rPr lang="en-AU" dirty="0" smtClean="0"/>
              <a:t>BIOBLOCK </a:t>
            </a:r>
            <a:r>
              <a:rPr lang="el-GR" dirty="0" smtClean="0"/>
              <a:t>ΓΙΑ ΕΡΓΑ ΕΠΕΞΕΡΓΑΣΙΑΣ &amp; ΕΠΑΝΑΧΡΗΣΙΜΟΠΟΙΗΣΗΣ ΥΓΡΩΝ ΑΠΟΒΛΗΤΩΝ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744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ΠΡΟΟΠΤΙΚΕΣ &amp; ΣΤΟΧΟΙ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4. ΕΠΕΚΤΑΣΗ ΔΡΑΣΤΗΡΙΟΤΗΤΩΝ ΣΤΙΣ ΗΠΙΕΣ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ΜΟΡΦΕΣ ΕΝΕΡΓΕΙΑΣ ΜΕΣΩ ΘΥΓΑΤΡΙΚΩΝ</a:t>
            </a:r>
          </a:p>
          <a:p>
            <a:pPr marL="0" indent="0">
              <a:buNone/>
            </a:pPr>
            <a:r>
              <a:rPr lang="el-GR" dirty="0" smtClean="0"/>
              <a:t>5. ΕΠΕΚΤΑΣΗ ΣΤΟ ΕΞΩΤΕΡΙΚΟ</a:t>
            </a:r>
          </a:p>
          <a:p>
            <a:pPr marL="0" indent="0">
              <a:buNone/>
            </a:pPr>
            <a:r>
              <a:rPr lang="el-GR" dirty="0" smtClean="0"/>
              <a:t>6. ΑΞΙΟΠΟΙΗΣΗ ΤΕΧΝΟΓΝΩΣΙΑΣ ΚΑΙ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ΑΝΤΑΓΩΝΙΣΤΙΚΟΥ ΚΟΣΤΟΥΣ ΔΙΑΧΕΙΡΙΣΗΣ ΣΕ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ΕΡΓΑ Σ.Δ.Ι.Τ. ΑΠΟΡΡΙΜΑΤΩΝ ΚΑΙ ΕΠΕΝΔΥΣΕΙΣ</a:t>
            </a:r>
            <a:r>
              <a:rPr lang="en-US" dirty="0" smtClean="0"/>
              <a:t>/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ΣΥΜΜΕΤΟΧΗ </a:t>
            </a:r>
            <a:r>
              <a:rPr lang="el-GR" dirty="0"/>
              <a:t>ΤΗΣ ΕΤΑΙΡΕΙΑΣ ΣΤΗ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ΧΡΗΜΑΤΟΔΟΤΗΣΗ ΤΩΝ ΕΡΓΩΝ ΑΥΤΩΝ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51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ΙΣΤΟΡΙΚΟ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Το 1991 ιδρύθηκε η </a:t>
            </a:r>
            <a:r>
              <a:rPr lang="en-AU" dirty="0" smtClean="0"/>
              <a:t>ENVITEC O.E.</a:t>
            </a:r>
            <a:r>
              <a:rPr lang="el-GR" dirty="0" smtClean="0"/>
              <a:t> από τους Χημικούς Μηχανικούς κ</a:t>
            </a:r>
            <a:r>
              <a:rPr lang="en-US" dirty="0" smtClean="0"/>
              <a:t>.</a:t>
            </a:r>
            <a:r>
              <a:rPr lang="el-GR" dirty="0" smtClean="0"/>
              <a:t>κ. </a:t>
            </a:r>
            <a:r>
              <a:rPr lang="el-GR" dirty="0" err="1" smtClean="0"/>
              <a:t>Δρακόπουλο</a:t>
            </a:r>
            <a:r>
              <a:rPr lang="el-GR" dirty="0" smtClean="0"/>
              <a:t> και Καλογερόπουλο, με επιχειρηματική δράση στο σχεδιασμό – κατασκευή – διαχείριση – λειτουργία περιβαλλοντικών εγκαταστάσεων από το 1986.</a:t>
            </a:r>
          </a:p>
          <a:p>
            <a:r>
              <a:rPr lang="el-GR" dirty="0" smtClean="0"/>
              <a:t>Το 1994 μετατράπηκε σε Α.Ε.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114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ΜΕΤΟΧΙΚΗ ΣΥΝΘΕΣΗ</a:t>
            </a:r>
            <a:br>
              <a:rPr lang="el-GR" dirty="0" smtClean="0"/>
            </a:br>
            <a:r>
              <a:rPr lang="el-GR" dirty="0" smtClean="0"/>
              <a:t>(1</a:t>
            </a:r>
            <a:r>
              <a:rPr lang="en-US" dirty="0" smtClean="0"/>
              <a:t>6</a:t>
            </a:r>
            <a:r>
              <a:rPr lang="el-GR" dirty="0" smtClean="0"/>
              <a:t>.06.201</a:t>
            </a:r>
            <a:r>
              <a:rPr lang="en-US" dirty="0" smtClean="0"/>
              <a:t>5</a:t>
            </a:r>
            <a:r>
              <a:rPr lang="el-GR" dirty="0" smtClean="0"/>
              <a:t>)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114865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Μέτοχος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Αρ. Μετοχών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% Μετοχών</a:t>
                      </a:r>
                      <a:r>
                        <a:rPr lang="el-GR" baseline="0" dirty="0" smtClean="0"/>
                        <a:t> &amp; Δικαιωμάτων ψήφου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Χρ. </a:t>
                      </a:r>
                      <a:r>
                        <a:rPr lang="el-GR" dirty="0" err="1" smtClean="0"/>
                        <a:t>Δρακόπουλος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3.4</a:t>
                      </a:r>
                      <a:r>
                        <a:rPr lang="en-US" dirty="0" smtClean="0"/>
                        <a:t>80</a:t>
                      </a:r>
                      <a:r>
                        <a:rPr lang="el-GR" dirty="0" smtClean="0"/>
                        <a:t>.</a:t>
                      </a:r>
                      <a:r>
                        <a:rPr lang="en-US" dirty="0" smtClean="0"/>
                        <a:t>9</a:t>
                      </a:r>
                      <a:r>
                        <a:rPr lang="el-GR" dirty="0" smtClean="0"/>
                        <a:t>51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35,</a:t>
                      </a:r>
                      <a:r>
                        <a:rPr lang="en-US" dirty="0" smtClean="0"/>
                        <a:t>09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Π. Καλογερόπουλος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3.517.868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35,46%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Δ.</a:t>
                      </a:r>
                      <a:r>
                        <a:rPr lang="el-GR" baseline="0" dirty="0" smtClean="0"/>
                        <a:t> </a:t>
                      </a:r>
                      <a:r>
                        <a:rPr lang="el-GR" baseline="0" dirty="0" err="1" smtClean="0"/>
                        <a:t>Δρούγκας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1.984.209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20,00%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Λοιποί Μέτοχοι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936.972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9,4</a:t>
                      </a:r>
                      <a:r>
                        <a:rPr lang="en-US" dirty="0" smtClean="0"/>
                        <a:t>5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500" b="1" dirty="0" smtClean="0"/>
                        <a:t>Σύνολο</a:t>
                      </a:r>
                      <a:endParaRPr lang="el-GR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500" b="1" dirty="0" smtClean="0"/>
                        <a:t>9.920.000</a:t>
                      </a:r>
                      <a:endParaRPr lang="el-GR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500" b="1" dirty="0" smtClean="0"/>
                        <a:t>100,00%</a:t>
                      </a:r>
                      <a:endParaRPr lang="el-GR" sz="25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64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/>
              <a:t>ΔΟΜΗ ΟΜΙΛΟΥ</a:t>
            </a:r>
            <a:endParaRPr lang="el-GR" dirty="0"/>
          </a:p>
        </p:txBody>
      </p:sp>
      <p:graphicFrame>
        <p:nvGraphicFramePr>
          <p:cNvPr id="18" name="Θέση περιεχομένου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8349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129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AU" dirty="0" smtClean="0"/>
              <a:t>T</a:t>
            </a:r>
            <a:r>
              <a:rPr lang="el-GR" dirty="0" err="1" smtClean="0"/>
              <a:t>ομείς</a:t>
            </a:r>
            <a:r>
              <a:rPr lang="el-GR" dirty="0" smtClean="0"/>
              <a:t> Εργασιών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961433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690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500" dirty="0" smtClean="0"/>
              <a:t>ΔΡΑΣΤΗΡΙΟΤΗΤΕΣ</a:t>
            </a:r>
            <a:endParaRPr lang="el-GR" sz="35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500" dirty="0" smtClean="0"/>
              <a:t>ΚΑΤΑΣΚΕΥΑΣΤΙΚΟΣ ΚΛΑΔΟΣ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500" dirty="0" smtClean="0"/>
              <a:t> Ανάληψη μελετών – κατασκευής – λειτουργίας έργων προστασίας του περιβάλλοντος: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500" dirty="0"/>
              <a:t> </a:t>
            </a:r>
            <a:r>
              <a:rPr lang="el-GR" sz="2500" dirty="0" smtClean="0"/>
              <a:t>Διαχείριση – Ανακύκλωση / Ενεργειακή αξιοποίηση αστικών απορριμμάτων</a:t>
            </a:r>
            <a:r>
              <a:rPr lang="en-US" sz="2500" dirty="0" smtClean="0"/>
              <a:t> / </a:t>
            </a:r>
            <a:r>
              <a:rPr lang="el-GR" sz="2500" dirty="0" smtClean="0"/>
              <a:t>Εμπορία σχετικών </a:t>
            </a:r>
            <a:r>
              <a:rPr lang="el-GR" sz="2500" dirty="0" err="1" smtClean="0"/>
              <a:t>προιόντων</a:t>
            </a:r>
            <a:r>
              <a:rPr lang="el-GR" sz="2500" dirty="0" smtClean="0"/>
              <a:t>  / </a:t>
            </a:r>
            <a:r>
              <a:rPr lang="el-GR" sz="2500" dirty="0" err="1" smtClean="0"/>
              <a:t>Εργα</a:t>
            </a:r>
            <a:r>
              <a:rPr lang="el-GR" sz="2500" dirty="0" smtClean="0"/>
              <a:t> ΣΔΙΤ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500" dirty="0"/>
              <a:t> </a:t>
            </a:r>
            <a:r>
              <a:rPr lang="el-GR" sz="2500" dirty="0" smtClean="0"/>
              <a:t>Επεξεργασία ή/και επαναχρησιμοποίηση αστικών λυμάτων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500" dirty="0"/>
              <a:t> </a:t>
            </a:r>
            <a:r>
              <a:rPr lang="el-GR" sz="2500" dirty="0" smtClean="0"/>
              <a:t>Επεξεργασία, παραγωγή, διαχείριση πόσιμου νερού πόλεων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500" dirty="0"/>
              <a:t> </a:t>
            </a:r>
            <a:r>
              <a:rPr lang="el-GR" sz="2500" dirty="0" smtClean="0"/>
              <a:t>Ανάπτυξη κατασκευή και διαχείριση έργων Α.Π.Ε.</a:t>
            </a:r>
            <a:endParaRPr lang="el-GR" sz="2500" dirty="0"/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955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Η εταιρεία δραστηριοποιείται στον τομέα του σχεδιασμού, κατασκευής και διαχείρισης εργοστασίων επεξεργασίας απορριμμάτων στην Ελλάδα και με ΣΔΙΤ.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Η εταιρεία είναι πρωτοπόρος στον τομέα της επεξεργασίας αστικών λυμάτων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Η </a:t>
            </a:r>
            <a:r>
              <a:rPr lang="en-AU" dirty="0" smtClean="0"/>
              <a:t>ENVITEC </a:t>
            </a:r>
            <a:r>
              <a:rPr lang="el-GR" dirty="0" smtClean="0"/>
              <a:t>διαθέτει Εργοληπτικό Πτυχίο Ε’ Τάξης ΜΕΕΠ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895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ΔΡΑΣΤΗΡΙΟΤΗΤΕΣ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ΚΛΑΔΟΣ ΑΝΑΕΩΣΙΜΩΝ ΠΗΓΩΝ ΕΝΕΡΓΕΙΑΣ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Από το 2000, η </a:t>
            </a:r>
            <a:r>
              <a:rPr lang="en-AU" dirty="0" smtClean="0"/>
              <a:t>ENVITEC </a:t>
            </a:r>
            <a:r>
              <a:rPr lang="el-GR" dirty="0" smtClean="0"/>
              <a:t>εισήλθε στην αγορά ανανεώσιμων πηγών ενέργειας 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</a:t>
            </a:r>
            <a:r>
              <a:rPr lang="el-GR" dirty="0" smtClean="0"/>
              <a:t>Αιολικής ενέργειας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</a:t>
            </a:r>
            <a:r>
              <a:rPr lang="el-GR" dirty="0" smtClean="0"/>
              <a:t>Ηλιακής ενέργειας (</a:t>
            </a:r>
            <a:r>
              <a:rPr lang="el-GR" dirty="0" err="1" smtClean="0"/>
              <a:t>φωτοβολταϊκά</a:t>
            </a:r>
            <a:r>
              <a:rPr lang="el-GR" dirty="0" smtClean="0"/>
              <a:t> )</a:t>
            </a:r>
          </a:p>
          <a:p>
            <a:pPr marL="0" indent="0">
              <a:buNone/>
            </a:pPr>
            <a:r>
              <a:rPr lang="el-GR" dirty="0" smtClean="0"/>
              <a:t>      στην οποία δραστηριοποιείται μέσω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θυγατρικών.     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3.   Βιομάζας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21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ΣΗΜΑΝΤΙΚΟΤΕΡΕΣ ΕΞΕΛΙΞΕΙΣ</a:t>
            </a:r>
            <a:br>
              <a:rPr lang="el-GR" dirty="0" smtClean="0"/>
            </a:br>
            <a:r>
              <a:rPr lang="el-GR" dirty="0" smtClean="0"/>
              <a:t>  ΧΡΗΣΗΣ 201</a:t>
            </a:r>
            <a:r>
              <a:rPr lang="en-US" dirty="0" smtClean="0"/>
              <a:t>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 Όσον αφορά τον κατασκευαστικό κλάδο, η Εταιρεία συμμετέχει σε διαγωνισμούς περιβαλλοντικών έργων στην </a:t>
            </a:r>
            <a:br>
              <a:rPr lang="el-GR" dirty="0" smtClean="0"/>
            </a:br>
            <a:r>
              <a:rPr lang="el-GR" dirty="0" smtClean="0"/>
              <a:t>Ελλάδα και στο εξωτερικό.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Ανακηρύχθηκε με την « ‘ΕΝΩΣΗ ΕΤΑΙΡΕΙΩΝ </a:t>
            </a:r>
            <a:r>
              <a:rPr lang="en-AU" dirty="0"/>
              <a:t>ARCHIRODON GROUP N.V. – INTRAKAT – ENVITEC AE </a:t>
            </a:r>
            <a:r>
              <a:rPr lang="el-GR" dirty="0"/>
              <a:t>» προσωρινός ανάδοχος του έργου «</a:t>
            </a:r>
            <a:r>
              <a:rPr lang="en-AU" dirty="0"/>
              <a:t> </a:t>
            </a:r>
            <a:r>
              <a:rPr lang="el-GR" dirty="0"/>
              <a:t>Υλοποίηση Μονάδας Επεξεργασίας Απορριμμάτων Νομού Σερρών</a:t>
            </a:r>
            <a:r>
              <a:rPr lang="el-GR" dirty="0" smtClean="0"/>
              <a:t>» και του έργου « Εγκατάσταση επεξεργασίας αστικών στερεών αποβλήτων περιφέρειας Ηπείρου.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960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498</Words>
  <Application>Microsoft Office PowerPoint</Application>
  <PresentationFormat>Προβολή στην οθόνη (4:3)</PresentationFormat>
  <Paragraphs>120</Paragraphs>
  <Slides>18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ENVITEC  ΑΝΩΝΥΜΗ ΕΤΑΙΡΕΙΑ  ΤΕΧΝΙΚΩΝ ΚΑΙ  ΠΕΡΙΒΑΛΛΟΝΤΙΚΩΝ ΕΡΓΩΝ</vt:lpstr>
      <vt:lpstr>ΙΣΤΟΡΙΚΟ</vt:lpstr>
      <vt:lpstr>ΜΕΤΟΧΙΚΗ ΣΥΝΘΕΣΗ (16.06.2015)</vt:lpstr>
      <vt:lpstr>ΔΟΜΗ ΟΜΙΛΟΥ</vt:lpstr>
      <vt:lpstr>Tομείς Εργασιών</vt:lpstr>
      <vt:lpstr>ΔΡΑΣΤΗΡΙΟΤΗΤΕΣ</vt:lpstr>
      <vt:lpstr>Παρουσίαση του PowerPoint</vt:lpstr>
      <vt:lpstr>ΔΡΑΣΤΗΡΙΟΤΗΤΕΣ</vt:lpstr>
      <vt:lpstr>ΣΗΜΑΝΤΙΚΟΤΕΡΕΣ ΕΞΕΛΙΞΕΙΣ   ΧΡΗΣΗΣ 2014</vt:lpstr>
      <vt:lpstr>    </vt:lpstr>
      <vt:lpstr>Παρουσίαση του PowerPoint</vt:lpstr>
      <vt:lpstr>Παρουσίαση του PowerPoint</vt:lpstr>
      <vt:lpstr>ΙΔΙΑ ΚΕΦΑΛΑΙΑ</vt:lpstr>
      <vt:lpstr>ΟΙΚΟΝΟΜΙΚΑ ΣΤΟΙΧΕΙΑ (€)</vt:lpstr>
      <vt:lpstr>ΑΝΑΛΥΣΗ ΚΥΚΛΟΥ ΕΡΓΑΣΙΩΝ</vt:lpstr>
      <vt:lpstr>ΑΝΑΛΥΣΗ</vt:lpstr>
      <vt:lpstr>ΠΡΟΟΠΤΙΚΕΣ &amp; ΣΤΟΧΟΙ</vt:lpstr>
      <vt:lpstr>ΠΡΟΟΠΤΙΚΕΣ &amp; ΣΤΟΧΟΙ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ENVITEC  ΑΝΩΝΥΜΗ ΕΤΑΙΡΕΙΑ  ΤΕΧΝΙΚΩΝ ΚΑΙ  ΠΕΡΙΒΑΛΛΟΝΤΙΚΩΝ ΕΡΓΩΝ</dc:title>
  <dc:creator>mr</dc:creator>
  <cp:lastModifiedBy>Margarita Antonopoulou</cp:lastModifiedBy>
  <cp:revision>45</cp:revision>
  <cp:lastPrinted>2015-06-18T12:29:52Z</cp:lastPrinted>
  <dcterms:created xsi:type="dcterms:W3CDTF">2014-06-18T12:13:14Z</dcterms:created>
  <dcterms:modified xsi:type="dcterms:W3CDTF">2015-06-19T07:52:49Z</dcterms:modified>
</cp:coreProperties>
</file>